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2"/>
  </p:notesMasterIdLst>
  <p:sldIdLst>
    <p:sldId id="257" r:id="rId2"/>
    <p:sldId id="258" r:id="rId3"/>
    <p:sldId id="260" r:id="rId4"/>
    <p:sldId id="261" r:id="rId5"/>
    <p:sldId id="278" r:id="rId6"/>
    <p:sldId id="279" r:id="rId7"/>
    <p:sldId id="280" r:id="rId8"/>
    <p:sldId id="281" r:id="rId9"/>
    <p:sldId id="282" r:id="rId10"/>
    <p:sldId id="283" r:id="rId11"/>
    <p:sldId id="284" r:id="rId12"/>
    <p:sldId id="286" r:id="rId13"/>
    <p:sldId id="287" r:id="rId14"/>
    <p:sldId id="288" r:id="rId15"/>
    <p:sldId id="289" r:id="rId16"/>
    <p:sldId id="291" r:id="rId17"/>
    <p:sldId id="292" r:id="rId18"/>
    <p:sldId id="290" r:id="rId19"/>
    <p:sldId id="293" r:id="rId20"/>
    <p:sldId id="294" r:id="rId21"/>
    <p:sldId id="295" r:id="rId22"/>
    <p:sldId id="296" r:id="rId23"/>
    <p:sldId id="310" r:id="rId24"/>
    <p:sldId id="297" r:id="rId25"/>
    <p:sldId id="298" r:id="rId26"/>
    <p:sldId id="299" r:id="rId27"/>
    <p:sldId id="300" r:id="rId28"/>
    <p:sldId id="301" r:id="rId29"/>
    <p:sldId id="302" r:id="rId30"/>
    <p:sldId id="303" r:id="rId31"/>
    <p:sldId id="304" r:id="rId32"/>
    <p:sldId id="305" r:id="rId33"/>
    <p:sldId id="306" r:id="rId34"/>
    <p:sldId id="308" r:id="rId35"/>
    <p:sldId id="309"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24" r:id="rId50"/>
    <p:sldId id="325" r:id="rId51"/>
    <p:sldId id="326" r:id="rId52"/>
    <p:sldId id="327" r:id="rId53"/>
    <p:sldId id="328" r:id="rId54"/>
    <p:sldId id="329" r:id="rId55"/>
    <p:sldId id="330" r:id="rId56"/>
    <p:sldId id="331" r:id="rId57"/>
    <p:sldId id="273" r:id="rId58"/>
    <p:sldId id="332" r:id="rId59"/>
    <p:sldId id="333" r:id="rId60"/>
    <p:sldId id="277" r:id="rId61"/>
  </p:sldIdLst>
  <p:sldSz cx="12192000" cy="6858000"/>
  <p:notesSz cx="6858000" cy="9144000"/>
  <p:embeddedFontLst>
    <p:embeddedFont>
      <p:font typeface="Calibri" panose="020F0502020204030204" pitchFamily="34" charset="0"/>
      <p:regular r:id="rId63"/>
      <p:bold r:id="rId64"/>
      <p:italic r:id="rId65"/>
      <p:boldItalic r:id="rId66"/>
    </p:embeddedFont>
    <p:embeddedFont>
      <p:font typeface="Open Sans" panose="020B0606030504020204" pitchFamily="34" charset="0"/>
      <p:regular r:id="rId67"/>
      <p:bold r:id="rId68"/>
      <p:italic r:id="rId69"/>
      <p:boldItalic r:id="rId70"/>
    </p:embeddedFont>
    <p:embeddedFont>
      <p:font typeface="Open Sans Light" panose="020B0306030504020204" pitchFamily="34" charset="0"/>
      <p:regular r:id="rId71"/>
      <p:bold r:id="rId72"/>
      <p:italic r:id="rId73"/>
      <p:boldItalic r:id="rId74"/>
    </p:embeddedFont>
    <p:embeddedFont>
      <p:font typeface="Tahoma" panose="020B0604030504040204" pitchFamily="34" charset="0"/>
      <p:regular r:id="rId75"/>
      <p:bold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7" roundtripDataSignature="AMtx7mj117L/TnvSO7wJI9XE6mrQEUqjg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49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E25A4F-1A65-41BB-81C5-0ACB158F224B}">
  <a:tblStyle styleId="{B9E25A4F-1A65-41BB-81C5-0ACB158F224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29290" autoAdjust="0"/>
  </p:normalViewPr>
  <p:slideViewPr>
    <p:cSldViewPr snapToGrid="0">
      <p:cViewPr varScale="1">
        <p:scale>
          <a:sx n="83" d="100"/>
          <a:sy n="83" d="100"/>
        </p:scale>
        <p:origin x="658" y="77"/>
      </p:cViewPr>
      <p:guideLst>
        <p:guide orient="horz" pos="2160"/>
        <p:guide pos="3840"/>
      </p:guideLst>
    </p:cSldViewPr>
  </p:slideViewPr>
  <p:notesTextViewPr>
    <p:cViewPr>
      <p:scale>
        <a:sx n="3" d="2"/>
        <a:sy n="3" d="2"/>
      </p:scale>
      <p:origin x="0" y="0"/>
    </p:cViewPr>
  </p:notesTextViewPr>
  <p:sorterViewPr>
    <p:cViewPr>
      <p:scale>
        <a:sx n="101" d="100"/>
        <a:sy n="101"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148065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859527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92360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1286924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730900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2243002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492378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229715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898700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3806216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600"/>
              </a:spcBef>
              <a:spcAft>
                <a:spcPts val="0"/>
              </a:spcAft>
              <a:buNone/>
            </a:pPr>
            <a:r>
              <a:rPr lang="vi-VN" dirty="0"/>
              <a:t>Từ trước tới nay, các thư viện dù lớn hay nhỏ đều chỉ hoạt động theo cách thủ công do con người phụ trách. Nhưng xu thế hiện nay, khi sự phát triển mạnh mẽ của công nghệ thông tin dẫn đến việc đòi hỏi ra đời các hệ thống để trợ giúp con người trong việc quản lý. Thông qua lĩnh vực phân tích và thiết kế hệ thống thông tin đã giúp việc quản lý dễ dàng và nhanh chóng hơn.</a:t>
            </a:r>
          </a:p>
          <a:p>
            <a:pPr marL="0" lvl="0" indent="0" algn="l" rtl="0">
              <a:spcBef>
                <a:spcPts val="600"/>
              </a:spcBef>
              <a:spcAft>
                <a:spcPts val="0"/>
              </a:spcAft>
              <a:buNone/>
            </a:pPr>
            <a:endParaRPr lang="vi-VN" dirty="0"/>
          </a:p>
          <a:p>
            <a:pPr marL="0" lvl="0" indent="0" algn="l" rtl="0">
              <a:spcBef>
                <a:spcPts val="600"/>
              </a:spcBef>
              <a:spcAft>
                <a:spcPts val="0"/>
              </a:spcAft>
              <a:buNone/>
            </a:pPr>
            <a:r>
              <a:rPr lang="vi-VN" dirty="0"/>
              <a:t>Xuất phát từ nhu cầu thực tế cần có một hệ thống trợ giúp quản lý việc xuất nhập, thao tác trong các khâu của thư viện. Em đã thực hiện đồ án “Quản lý thư viện”</a:t>
            </a:r>
            <a:endParaRPr lang="en-US" dirty="0"/>
          </a:p>
        </p:txBody>
      </p:sp>
      <p:sp>
        <p:nvSpPr>
          <p:cNvPr id="107" name="Google Shape;10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628495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698479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144408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144431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26816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1573285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3369865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2059364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1940307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3544045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3997990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885660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3150061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3806254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2582562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8847997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3865506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31399823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28054930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3037455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586538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3150870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33984011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13214451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6622879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10910996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14932549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5002760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extLst>
      <p:ext uri="{BB962C8B-B14F-4D97-AF65-F5344CB8AC3E}">
        <p14:creationId xmlns:p14="http://schemas.microsoft.com/office/powerpoint/2010/main" val="34023123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3173713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6941181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19523689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extLst>
      <p:ext uri="{BB962C8B-B14F-4D97-AF65-F5344CB8AC3E}">
        <p14:creationId xmlns:p14="http://schemas.microsoft.com/office/powerpoint/2010/main" val="21008727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12286277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18193940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3318004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extLst>
      <p:ext uri="{BB962C8B-B14F-4D97-AF65-F5344CB8AC3E}">
        <p14:creationId xmlns:p14="http://schemas.microsoft.com/office/powerpoint/2010/main" val="12309114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extLst>
      <p:ext uri="{BB962C8B-B14F-4D97-AF65-F5344CB8AC3E}">
        <p14:creationId xmlns:p14="http://schemas.microsoft.com/office/powerpoint/2010/main" val="663137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02356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0231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4663508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014949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864920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1220678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êu đề và Nội dung" type="obj">
  <p:cSld name="OBJECT">
    <p:spTree>
      <p:nvGrpSpPr>
        <p:cNvPr id="1" name="Shape 15"/>
        <p:cNvGrpSpPr/>
        <p:nvPr/>
      </p:nvGrpSpPr>
      <p:grpSpPr>
        <a:xfrm>
          <a:off x="0" y="0"/>
          <a:ext cx="0" cy="0"/>
          <a:chOff x="0" y="0"/>
          <a:chExt cx="0" cy="0"/>
        </a:xfrm>
      </p:grpSpPr>
      <p:sp>
        <p:nvSpPr>
          <p:cNvPr id="16" name="Google Shape;16;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êu đề và Văn bản Dọc" type="vertTx">
  <p:cSld name="VERTICAL_TEXT">
    <p:spTree>
      <p:nvGrpSpPr>
        <p:cNvPr id="1" name="Shape 72"/>
        <p:cNvGrpSpPr/>
        <p:nvPr/>
      </p:nvGrpSpPr>
      <p:grpSpPr>
        <a:xfrm>
          <a:off x="0" y="0"/>
          <a:ext cx="0" cy="0"/>
          <a:chOff x="0" y="0"/>
          <a:chExt cx="0" cy="0"/>
        </a:xfrm>
      </p:grpSpPr>
      <p:sp>
        <p:nvSpPr>
          <p:cNvPr id="73" name="Google Shape;73;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êu đề Dọc và Văn bản" type="vertTitleAndTx">
  <p:cSld name="VERTICAL_TITLE_AND_VERTICAL_TEXT">
    <p:spTree>
      <p:nvGrpSpPr>
        <p:cNvPr id="1" name="Shape 78"/>
        <p:cNvGrpSpPr/>
        <p:nvPr/>
      </p:nvGrpSpPr>
      <p:grpSpPr>
        <a:xfrm>
          <a:off x="0" y="0"/>
          <a:ext cx="0" cy="0"/>
          <a:chOff x="0" y="0"/>
          <a:chExt cx="0" cy="0"/>
        </a:xfrm>
      </p:grpSpPr>
      <p:sp>
        <p:nvSpPr>
          <p:cNvPr id="79" name="Google Shape;79;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êu đề Bản chiếu" type="title">
  <p:cSld name="TITLE">
    <p:spTree>
      <p:nvGrpSpPr>
        <p:cNvPr id="1" name="Shape 21"/>
        <p:cNvGrpSpPr/>
        <p:nvPr/>
      </p:nvGrpSpPr>
      <p:grpSpPr>
        <a:xfrm>
          <a:off x="0" y="0"/>
          <a:ext cx="0" cy="0"/>
          <a:chOff x="0" y="0"/>
          <a:chExt cx="0" cy="0"/>
        </a:xfrm>
      </p:grpSpPr>
      <p:sp>
        <p:nvSpPr>
          <p:cNvPr id="22" name="Google Shape;22;p2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Đầu trang của Phần" type="secHead">
  <p:cSld name="SECTION_HEADER">
    <p:spTree>
      <p:nvGrpSpPr>
        <p:cNvPr id="1" name="Shape 27"/>
        <p:cNvGrpSpPr/>
        <p:nvPr/>
      </p:nvGrpSpPr>
      <p:grpSpPr>
        <a:xfrm>
          <a:off x="0" y="0"/>
          <a:ext cx="0" cy="0"/>
          <a:chOff x="0" y="0"/>
          <a:chExt cx="0" cy="0"/>
        </a:xfrm>
      </p:grpSpPr>
      <p:sp>
        <p:nvSpPr>
          <p:cNvPr id="28" name="Google Shape;28;p2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ai Nội dung" type="twoObj">
  <p:cSld name="TWO_OBJECTS">
    <p:spTree>
      <p:nvGrpSpPr>
        <p:cNvPr id="1" name="Shape 33"/>
        <p:cNvGrpSpPr/>
        <p:nvPr/>
      </p:nvGrpSpPr>
      <p:grpSpPr>
        <a:xfrm>
          <a:off x="0" y="0"/>
          <a:ext cx="0" cy="0"/>
          <a:chOff x="0" y="0"/>
          <a:chExt cx="0" cy="0"/>
        </a:xfrm>
      </p:grpSpPr>
      <p:sp>
        <p:nvSpPr>
          <p:cNvPr id="34" name="Google Shape;34;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hép so sánh" type="twoTxTwoObj">
  <p:cSld name="TWO_OBJECTS_WITH_TEXT">
    <p:spTree>
      <p:nvGrpSpPr>
        <p:cNvPr id="1" name="Shape 40"/>
        <p:cNvGrpSpPr/>
        <p:nvPr/>
      </p:nvGrpSpPr>
      <p:grpSpPr>
        <a:xfrm>
          <a:off x="0" y="0"/>
          <a:ext cx="0" cy="0"/>
          <a:chOff x="0" y="0"/>
          <a:chExt cx="0" cy="0"/>
        </a:xfrm>
      </p:grpSpPr>
      <p:sp>
        <p:nvSpPr>
          <p:cNvPr id="41" name="Google Shape;41;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hỉ Tiêu đề" type="titleOnly">
  <p:cSld name="TITLE_ONLY">
    <p:spTree>
      <p:nvGrpSpPr>
        <p:cNvPr id="1" name="Shape 49"/>
        <p:cNvGrpSpPr/>
        <p:nvPr/>
      </p:nvGrpSpPr>
      <p:grpSpPr>
        <a:xfrm>
          <a:off x="0" y="0"/>
          <a:ext cx="0" cy="0"/>
          <a:chOff x="0" y="0"/>
          <a:chExt cx="0" cy="0"/>
        </a:xfrm>
      </p:grpSpPr>
      <p:sp>
        <p:nvSpPr>
          <p:cNvPr id="50" name="Google Shape;5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rống" type="blank">
  <p:cSld name="BLANK">
    <p:spTree>
      <p:nvGrpSpPr>
        <p:cNvPr id="1" name="Shape 54"/>
        <p:cNvGrpSpPr/>
        <p:nvPr/>
      </p:nvGrpSpPr>
      <p:grpSpPr>
        <a:xfrm>
          <a:off x="0" y="0"/>
          <a:ext cx="0" cy="0"/>
          <a:chOff x="0" y="0"/>
          <a:chExt cx="0" cy="0"/>
        </a:xfrm>
      </p:grpSpPr>
      <p:sp>
        <p:nvSpPr>
          <p:cNvPr id="55" name="Google Shape;5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ội dung với Chú thích" type="objTx">
  <p:cSld name="OBJECT_WITH_CAPTION_TEXT">
    <p:spTree>
      <p:nvGrpSpPr>
        <p:cNvPr id="1" name="Shape 58"/>
        <p:cNvGrpSpPr/>
        <p:nvPr/>
      </p:nvGrpSpPr>
      <p:grpSpPr>
        <a:xfrm>
          <a:off x="0" y="0"/>
          <a:ext cx="0" cy="0"/>
          <a:chOff x="0" y="0"/>
          <a:chExt cx="0" cy="0"/>
        </a:xfrm>
      </p:grpSpPr>
      <p:sp>
        <p:nvSpPr>
          <p:cNvPr id="59" name="Google Shape;59;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nh với Chú thích" type="picTx">
  <p:cSld name="PICTURE_WITH_CAPTION_TEXT">
    <p:spTree>
      <p:nvGrpSpPr>
        <p:cNvPr id="1" name="Shape 65"/>
        <p:cNvGrpSpPr/>
        <p:nvPr/>
      </p:nvGrpSpPr>
      <p:grpSpPr>
        <a:xfrm>
          <a:off x="0" y="0"/>
          <a:ext cx="0" cy="0"/>
          <a:chOff x="0" y="0"/>
          <a:chExt cx="0" cy="0"/>
        </a:xfrm>
      </p:grpSpPr>
      <p:sp>
        <p:nvSpPr>
          <p:cNvPr id="66" name="Google Shape;66;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mt="60000"/>
          </a:blip>
          <a:stretch>
            <a:fillRect/>
          </a:stretch>
        </a:blipFill>
        <a:effectLst/>
      </p:bgPr>
    </p:bg>
    <p:spTree>
      <p:nvGrpSpPr>
        <p:cNvPr id="1" name="Shape 94"/>
        <p:cNvGrpSpPr/>
        <p:nvPr/>
      </p:nvGrpSpPr>
      <p:grpSpPr>
        <a:xfrm>
          <a:off x="0" y="0"/>
          <a:ext cx="0" cy="0"/>
          <a:chOff x="0" y="0"/>
          <a:chExt cx="0" cy="0"/>
        </a:xfrm>
      </p:grpSpPr>
      <p:sp>
        <p:nvSpPr>
          <p:cNvPr id="95" name="Google Shape;95;p2"/>
          <p:cNvSpPr txBox="1"/>
          <p:nvPr/>
        </p:nvSpPr>
        <p:spPr>
          <a:xfrm>
            <a:off x="1657350" y="564416"/>
            <a:ext cx="7593183" cy="8925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dirty="0">
                <a:solidFill>
                  <a:srgbClr val="2E75B5"/>
                </a:solidFill>
                <a:latin typeface="Tahoma"/>
                <a:ea typeface="Tahoma"/>
                <a:cs typeface="Tahoma"/>
                <a:sym typeface="Tahoma"/>
              </a:rPr>
              <a:t>TRƯỜNG ĐẠI HỌC </a:t>
            </a:r>
            <a:r>
              <a:rPr lang="vi-VN" sz="2800" b="1">
                <a:solidFill>
                  <a:srgbClr val="2E75B5"/>
                </a:solidFill>
                <a:latin typeface="Tahoma"/>
                <a:ea typeface="Tahoma"/>
                <a:cs typeface="Tahoma"/>
                <a:sym typeface="Tahoma"/>
              </a:rPr>
              <a:t>MỎ - ĐỊA </a:t>
            </a:r>
            <a:r>
              <a:rPr lang="vi-VN" sz="2800" b="1" dirty="0">
                <a:solidFill>
                  <a:srgbClr val="2E75B5"/>
                </a:solidFill>
                <a:latin typeface="Tahoma"/>
                <a:ea typeface="Tahoma"/>
                <a:cs typeface="Tahoma"/>
                <a:sym typeface="Tahoma"/>
              </a:rPr>
              <a:t>CHẤT</a:t>
            </a:r>
            <a:endParaRPr dirty="0"/>
          </a:p>
          <a:p>
            <a:pPr marL="0" marR="0" lvl="0" indent="0" algn="ctr" rtl="0">
              <a:spcBef>
                <a:spcPts val="0"/>
              </a:spcBef>
              <a:spcAft>
                <a:spcPts val="0"/>
              </a:spcAft>
              <a:buNone/>
            </a:pPr>
            <a:r>
              <a:rPr lang="en-US" sz="2400" b="1" i="0" u="none" strike="noStrike" cap="none" dirty="0">
                <a:solidFill>
                  <a:srgbClr val="FFC000"/>
                </a:solidFill>
                <a:latin typeface="Tahoma"/>
                <a:ea typeface="Tahoma"/>
                <a:cs typeface="Tahoma"/>
                <a:sym typeface="Tahoma"/>
              </a:rPr>
              <a:t>KHOA CÔNG NGHỆ THÔNG TIN</a:t>
            </a:r>
            <a:endParaRPr dirty="0"/>
          </a:p>
        </p:txBody>
      </p:sp>
      <p:sp>
        <p:nvSpPr>
          <p:cNvPr id="99" name="Google Shape;99;p2"/>
          <p:cNvSpPr txBox="1"/>
          <p:nvPr/>
        </p:nvSpPr>
        <p:spPr>
          <a:xfrm>
            <a:off x="4096728" y="4622899"/>
            <a:ext cx="1999265" cy="116955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2F5496"/>
                </a:solidFill>
                <a:latin typeface="Tahoma"/>
                <a:ea typeface="Tahoma"/>
                <a:cs typeface="Tahoma"/>
                <a:sym typeface="Tahoma"/>
              </a:rPr>
              <a:t>Giảng viên hướng dẫn:</a:t>
            </a:r>
            <a:endParaRPr/>
          </a:p>
          <a:p>
            <a:pPr marL="0" marR="0" lvl="0" indent="0" algn="l" rtl="0">
              <a:spcBef>
                <a:spcPts val="0"/>
              </a:spcBef>
              <a:spcAft>
                <a:spcPts val="0"/>
              </a:spcAft>
              <a:buNone/>
            </a:pPr>
            <a:r>
              <a:rPr lang="en-US" sz="1400">
                <a:solidFill>
                  <a:srgbClr val="2F5496"/>
                </a:solidFill>
                <a:latin typeface="Tahoma"/>
                <a:ea typeface="Tahoma"/>
                <a:cs typeface="Tahoma"/>
                <a:sym typeface="Tahoma"/>
              </a:rPr>
              <a:t>Sinh viên thực hiện: </a:t>
            </a:r>
            <a:endParaRPr/>
          </a:p>
          <a:p>
            <a:pPr marL="0" marR="0" lvl="0" indent="0" algn="l" rtl="0">
              <a:spcBef>
                <a:spcPts val="0"/>
              </a:spcBef>
              <a:spcAft>
                <a:spcPts val="0"/>
              </a:spcAft>
              <a:buNone/>
            </a:pPr>
            <a:r>
              <a:rPr lang="en-US" sz="1400">
                <a:solidFill>
                  <a:srgbClr val="2F5496"/>
                </a:solidFill>
                <a:latin typeface="Tahoma"/>
                <a:ea typeface="Tahoma"/>
                <a:cs typeface="Tahoma"/>
                <a:sym typeface="Tahoma"/>
              </a:rPr>
              <a:t>Mã sinh viên: </a:t>
            </a:r>
            <a:endParaRPr/>
          </a:p>
          <a:p>
            <a:pPr marL="0" marR="0" lvl="0" indent="0" algn="l" rtl="0">
              <a:spcBef>
                <a:spcPts val="0"/>
              </a:spcBef>
              <a:spcAft>
                <a:spcPts val="0"/>
              </a:spcAft>
              <a:buNone/>
            </a:pPr>
            <a:r>
              <a:rPr lang="en-US" sz="1400">
                <a:solidFill>
                  <a:srgbClr val="2F5496"/>
                </a:solidFill>
                <a:latin typeface="Tahoma"/>
                <a:ea typeface="Tahoma"/>
                <a:cs typeface="Tahoma"/>
                <a:sym typeface="Tahoma"/>
              </a:rPr>
              <a:t>Lớp: </a:t>
            </a:r>
            <a:endParaRPr/>
          </a:p>
          <a:p>
            <a:pPr marL="0" marR="0" lvl="0" indent="0" algn="l" rtl="0">
              <a:spcBef>
                <a:spcPts val="0"/>
              </a:spcBef>
              <a:spcAft>
                <a:spcPts val="0"/>
              </a:spcAft>
              <a:buNone/>
            </a:pPr>
            <a:r>
              <a:rPr lang="en-US" sz="1400">
                <a:solidFill>
                  <a:srgbClr val="2F5496"/>
                </a:solidFill>
                <a:latin typeface="Tahoma"/>
                <a:ea typeface="Tahoma"/>
                <a:cs typeface="Tahoma"/>
                <a:sym typeface="Tahoma"/>
              </a:rPr>
              <a:t>Khóa: </a:t>
            </a:r>
            <a:endParaRPr/>
          </a:p>
        </p:txBody>
      </p:sp>
      <p:sp>
        <p:nvSpPr>
          <p:cNvPr id="100" name="Google Shape;100;p2"/>
          <p:cNvSpPr txBox="1"/>
          <p:nvPr/>
        </p:nvSpPr>
        <p:spPr>
          <a:xfrm>
            <a:off x="6095993" y="4622900"/>
            <a:ext cx="2191973" cy="1169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400" dirty="0">
                <a:solidFill>
                  <a:srgbClr val="2F5496"/>
                </a:solidFill>
                <a:latin typeface="Tahoma"/>
                <a:ea typeface="Tahoma"/>
                <a:cs typeface="Tahoma"/>
                <a:sym typeface="Tahoma"/>
              </a:rPr>
              <a:t>Nguyễn Thị Phương Bắc</a:t>
            </a:r>
            <a:endParaRPr sz="1400" dirty="0">
              <a:solidFill>
                <a:srgbClr val="2F5496"/>
              </a:solidFill>
              <a:latin typeface="Tahoma"/>
              <a:ea typeface="Tahoma"/>
              <a:cs typeface="Tahoma"/>
              <a:sym typeface="Tahoma"/>
            </a:endParaRPr>
          </a:p>
          <a:p>
            <a:pPr marL="0" marR="0" lvl="0" indent="0" algn="l" rtl="0">
              <a:spcBef>
                <a:spcPts val="0"/>
              </a:spcBef>
              <a:spcAft>
                <a:spcPts val="0"/>
              </a:spcAft>
              <a:buNone/>
            </a:pPr>
            <a:r>
              <a:rPr lang="vi-VN" dirty="0">
                <a:solidFill>
                  <a:srgbClr val="2F5496"/>
                </a:solidFill>
                <a:latin typeface="Tahoma"/>
                <a:ea typeface="Tahoma"/>
                <a:cs typeface="Tahoma"/>
                <a:sym typeface="Tahoma"/>
              </a:rPr>
              <a:t>Đào Gia Hiếu</a:t>
            </a:r>
            <a:endParaRPr sz="1400" dirty="0">
              <a:solidFill>
                <a:srgbClr val="2F5496"/>
              </a:solidFill>
              <a:latin typeface="Tahoma"/>
              <a:ea typeface="Tahoma"/>
              <a:cs typeface="Tahoma"/>
              <a:sym typeface="Tahoma"/>
            </a:endParaRPr>
          </a:p>
          <a:p>
            <a:pPr marL="0" marR="0" lvl="0" indent="0" algn="l" rtl="0">
              <a:spcBef>
                <a:spcPts val="0"/>
              </a:spcBef>
              <a:spcAft>
                <a:spcPts val="0"/>
              </a:spcAft>
              <a:buNone/>
            </a:pPr>
            <a:r>
              <a:rPr lang="vi-VN" sz="1400" dirty="0">
                <a:solidFill>
                  <a:srgbClr val="2F5496"/>
                </a:solidFill>
                <a:latin typeface="Tahoma"/>
                <a:ea typeface="Tahoma"/>
                <a:cs typeface="Tahoma"/>
                <a:sym typeface="Tahoma"/>
              </a:rPr>
              <a:t>1921050734</a:t>
            </a:r>
            <a:endParaRPr dirty="0"/>
          </a:p>
          <a:p>
            <a:pPr marL="0" marR="0" lvl="0" indent="0" algn="l" rtl="0">
              <a:spcBef>
                <a:spcPts val="0"/>
              </a:spcBef>
              <a:spcAft>
                <a:spcPts val="0"/>
              </a:spcAft>
              <a:buNone/>
            </a:pPr>
            <a:r>
              <a:rPr lang="vi-VN" dirty="0">
                <a:solidFill>
                  <a:srgbClr val="2F5496"/>
                </a:solidFill>
                <a:latin typeface="Tahoma"/>
                <a:ea typeface="Tahoma"/>
                <a:cs typeface="Tahoma"/>
                <a:sym typeface="Tahoma"/>
              </a:rPr>
              <a:t>DCCTKH64B</a:t>
            </a:r>
            <a:endParaRPr dirty="0"/>
          </a:p>
          <a:p>
            <a:pPr marL="0" marR="0" lvl="0" indent="0" algn="l" rtl="0">
              <a:spcBef>
                <a:spcPts val="0"/>
              </a:spcBef>
              <a:spcAft>
                <a:spcPts val="0"/>
              </a:spcAft>
              <a:buNone/>
            </a:pPr>
            <a:r>
              <a:rPr lang="vi-VN" sz="1400" dirty="0">
                <a:solidFill>
                  <a:srgbClr val="2F5496"/>
                </a:solidFill>
                <a:latin typeface="Tahoma"/>
                <a:ea typeface="Tahoma"/>
                <a:cs typeface="Tahoma"/>
                <a:sym typeface="Tahoma"/>
              </a:rPr>
              <a:t>K64</a:t>
            </a:r>
            <a:endParaRPr dirty="0"/>
          </a:p>
        </p:txBody>
      </p:sp>
      <p:sp>
        <p:nvSpPr>
          <p:cNvPr id="101" name="Google Shape;101;p2"/>
          <p:cNvSpPr txBox="1"/>
          <p:nvPr/>
        </p:nvSpPr>
        <p:spPr>
          <a:xfrm>
            <a:off x="140448" y="2808925"/>
            <a:ext cx="11525421" cy="498558"/>
          </a:xfrm>
          <a:prstGeom prst="rect">
            <a:avLst/>
          </a:prstGeom>
          <a:noFill/>
          <a:ln>
            <a:noFill/>
          </a:ln>
        </p:spPr>
        <p:txBody>
          <a:bodyPr spcFirstLastPara="1" wrap="square" lIns="91425" tIns="45700" rIns="91425" bIns="45700" anchor="t" anchorCtr="0">
            <a:spAutoFit/>
          </a:bodyPr>
          <a:lstStyle/>
          <a:p>
            <a:pPr marL="273685" marR="0" lvl="0" indent="-273685" algn="ctr" rtl="0">
              <a:lnSpc>
                <a:spcPct val="120000"/>
              </a:lnSpc>
              <a:spcBef>
                <a:spcPts val="0"/>
              </a:spcBef>
              <a:spcAft>
                <a:spcPts val="0"/>
              </a:spcAft>
              <a:buNone/>
            </a:pPr>
            <a:r>
              <a:rPr lang="en-US" sz="2200" b="1" dirty="0">
                <a:solidFill>
                  <a:srgbClr val="FF0000"/>
                </a:solidFill>
                <a:latin typeface="Tahoma"/>
                <a:ea typeface="Tahoma"/>
                <a:cs typeface="Tahoma"/>
                <a:sym typeface="Tahoma"/>
              </a:rPr>
              <a:t>ĐỀ TÀI: </a:t>
            </a:r>
            <a:r>
              <a:rPr lang="vi-VN" sz="2200" b="1" dirty="0">
                <a:solidFill>
                  <a:srgbClr val="FF0000"/>
                </a:solidFill>
                <a:latin typeface="Tahoma"/>
                <a:ea typeface="Tahoma"/>
                <a:cs typeface="Tahoma"/>
                <a:sym typeface="Tahoma"/>
              </a:rPr>
              <a:t>PHÂN TÍCH THIẾT KẾ HỆ THỐNG QUẢN LÝ THƯ VIỆN</a:t>
            </a:r>
            <a:endParaRPr lang="en-US" sz="2200" b="1" dirty="0">
              <a:solidFill>
                <a:srgbClr val="FF0000"/>
              </a:solidFill>
              <a:latin typeface="Tahoma"/>
              <a:ea typeface="Tahoma"/>
              <a:cs typeface="Tahoma"/>
              <a:sym typeface="Tahoma"/>
            </a:endParaRPr>
          </a:p>
        </p:txBody>
      </p:sp>
      <p:sp>
        <p:nvSpPr>
          <p:cNvPr id="102" name="Google Shape;102;p2"/>
          <p:cNvSpPr/>
          <p:nvPr/>
        </p:nvSpPr>
        <p:spPr>
          <a:xfrm>
            <a:off x="0" y="0"/>
            <a:ext cx="12192000" cy="6858000"/>
          </a:xfrm>
          <a:prstGeom prst="frame">
            <a:avLst>
              <a:gd name="adj1" fmla="val 1885"/>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p:cNvSpPr/>
          <p:nvPr/>
        </p:nvSpPr>
        <p:spPr>
          <a:xfrm rot="10800000">
            <a:off x="8605520" y="20415"/>
            <a:ext cx="3586480" cy="711746"/>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500"/>
                                        <p:tgtEl>
                                          <p:spTgt spid="101"/>
                                        </p:tgtEl>
                                        <p:attrNameLst>
                                          <p:attrName>ppt_w</p:attrName>
                                        </p:attrNameLst>
                                      </p:cBhvr>
                                      <p:tavLst>
                                        <p:tav tm="0">
                                          <p:val>
                                            <p:strVal val="0"/>
                                          </p:val>
                                        </p:tav>
                                        <p:tav tm="100000">
                                          <p:val>
                                            <p:strVal val="#ppt_w"/>
                                          </p:val>
                                        </p:tav>
                                      </p:tavLst>
                                    </p:anim>
                                    <p:anim calcmode="lin" valueType="num">
                                      <p:cBhvr additive="base">
                                        <p:cTn id="8" dur="500"/>
                                        <p:tgtEl>
                                          <p:spTgt spid="10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587241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3.CƠ SỞ LÝ THUYẾT VÀ CÔNG NGHỆ</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 name="Google Shape;183;p6"/>
          <p:cNvSpPr txBox="1"/>
          <p:nvPr/>
        </p:nvSpPr>
        <p:spPr>
          <a:xfrm>
            <a:off x="897295" y="949807"/>
            <a:ext cx="9716689" cy="1569620"/>
          </a:xfrm>
          <a:prstGeom prst="rect">
            <a:avLst/>
          </a:prstGeom>
          <a:noFill/>
          <a:ln>
            <a:noFill/>
          </a:ln>
        </p:spPr>
        <p:txBody>
          <a:bodyPr spcFirstLastPara="1" wrap="square" lIns="91425" tIns="45700" rIns="91425" bIns="45700" anchor="t" anchorCtr="0">
            <a:spAutoFit/>
          </a:bodyPr>
          <a:lstStyle/>
          <a:p>
            <a:pPr>
              <a:lnSpc>
                <a:spcPct val="150000"/>
              </a:lnSpc>
            </a:pPr>
            <a:r>
              <a:rPr lang="vi-VN" sz="1600">
                <a:latin typeface="+mj-lt"/>
              </a:rPr>
              <a:t>Các công nghệ được sử dụng trong đề tài:</a:t>
            </a:r>
            <a:endParaRPr lang="en-US" sz="1600">
              <a:latin typeface="+mj-lt"/>
            </a:endParaRPr>
          </a:p>
          <a:p>
            <a:pPr>
              <a:lnSpc>
                <a:spcPct val="150000"/>
              </a:lnSpc>
            </a:pPr>
            <a:r>
              <a:rPr lang="vi-VN" sz="1600">
                <a:latin typeface="+mj-lt"/>
              </a:rPr>
              <a:t>- Công nghệ lập trình phía Front-end sử dụng kết hợp HTML, CSS, Javascript.</a:t>
            </a:r>
            <a:endParaRPr lang="en-US" sz="1600">
              <a:latin typeface="+mj-lt"/>
            </a:endParaRPr>
          </a:p>
          <a:p>
            <a:pPr>
              <a:lnSpc>
                <a:spcPct val="150000"/>
              </a:lnSpc>
            </a:pPr>
            <a:r>
              <a:rPr lang="vi-VN" sz="1600">
                <a:latin typeface="+mj-lt"/>
              </a:rPr>
              <a:t>- Công nghệ lập trình phía Back-end: PHP.</a:t>
            </a:r>
            <a:endParaRPr lang="en-US" sz="1600">
              <a:latin typeface="+mj-lt"/>
            </a:endParaRPr>
          </a:p>
          <a:p>
            <a:pPr>
              <a:lnSpc>
                <a:spcPct val="150000"/>
              </a:lnSpc>
            </a:pPr>
            <a:r>
              <a:rPr lang="vi-VN" sz="1600">
                <a:latin typeface="+mj-lt"/>
              </a:rPr>
              <a:t>- Cơ sở dữ liệu: MySQL.</a:t>
            </a:r>
            <a:endParaRPr lang="vi-VN" sz="1600">
              <a:solidFill>
                <a:schemeClr val="dk1"/>
              </a:solidFill>
              <a:latin typeface="+mj-lt"/>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13785" y="6342"/>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4" y="2736523"/>
            <a:ext cx="9716689" cy="3046948"/>
          </a:xfrm>
          <a:prstGeom prst="rect">
            <a:avLst/>
          </a:prstGeom>
          <a:noFill/>
          <a:ln>
            <a:noFill/>
          </a:ln>
        </p:spPr>
        <p:txBody>
          <a:bodyPr spcFirstLastPara="1" wrap="square" lIns="91425" tIns="45700" rIns="91425" bIns="45700" anchor="t" anchorCtr="0">
            <a:spAutoFit/>
          </a:bodyPr>
          <a:lstStyle/>
          <a:p>
            <a:pPr>
              <a:lnSpc>
                <a:spcPct val="150000"/>
              </a:lnSpc>
            </a:pPr>
            <a:r>
              <a:rPr lang="vi-VN" sz="1600">
                <a:latin typeface="+mj-lt"/>
              </a:rPr>
              <a:t>Lý do chọn các ngôn ngữ :</a:t>
            </a:r>
            <a:endParaRPr lang="en-US" sz="1600">
              <a:latin typeface="+mj-lt"/>
            </a:endParaRPr>
          </a:p>
          <a:p>
            <a:pPr>
              <a:lnSpc>
                <a:spcPct val="150000"/>
              </a:lnSpc>
            </a:pPr>
            <a:r>
              <a:rPr lang="vi-VN" sz="1600">
                <a:latin typeface="+mj-lt"/>
              </a:rPr>
              <a:t>+ </a:t>
            </a:r>
            <a:r>
              <a:rPr lang="en-US" sz="1600">
                <a:latin typeface="+mj-lt"/>
              </a:rPr>
              <a:t> </a:t>
            </a:r>
            <a:r>
              <a:rPr lang="en-US" sz="1600">
                <a:latin typeface="Times New Roman" panose="02020603050405020304" pitchFamily="18" charset="0"/>
                <a:cs typeface="Times New Roman" panose="02020603050405020304" pitchFamily="18" charset="0"/>
              </a:rPr>
              <a:t>PHP dễ</a:t>
            </a:r>
            <a:r>
              <a:rPr lang="vi-VN" sz="1600">
                <a:latin typeface="Times New Roman" panose="02020603050405020304" pitchFamily="18" charset="0"/>
                <a:cs typeface="Times New Roman" panose="02020603050405020304" pitchFamily="18" charset="0"/>
              </a:rPr>
              <a:t> học </a:t>
            </a:r>
            <a:r>
              <a:rPr lang="vi-VN" sz="1600">
                <a:latin typeface="+mj-lt"/>
              </a:rPr>
              <a:t>và linh động.</a:t>
            </a:r>
            <a:endParaRPr lang="en-US" sz="1600">
              <a:latin typeface="+mj-lt"/>
            </a:endParaRPr>
          </a:p>
          <a:p>
            <a:pPr>
              <a:lnSpc>
                <a:spcPct val="150000"/>
              </a:lnSpc>
            </a:pPr>
            <a:r>
              <a:rPr lang="vi-VN" sz="1600">
                <a:latin typeface="+mj-lt"/>
              </a:rPr>
              <a:t>+ Nhiều hàm hỗ trợ và phần mở rộng phong phú.</a:t>
            </a:r>
            <a:endParaRPr lang="en-US" sz="1600">
              <a:latin typeface="+mj-lt"/>
            </a:endParaRPr>
          </a:p>
          <a:p>
            <a:pPr>
              <a:lnSpc>
                <a:spcPct val="150000"/>
              </a:lnSpc>
            </a:pPr>
            <a:r>
              <a:rPr lang="vi-VN" sz="1600">
                <a:latin typeface="+mj-lt"/>
              </a:rPr>
              <a:t>+ Thường xuyên nâng cấp, chạy trên nhiều máy chủ web, nhiều hệ điều hành.</a:t>
            </a:r>
            <a:endParaRPr lang="en-US" sz="1600">
              <a:latin typeface="+mj-lt"/>
            </a:endParaRPr>
          </a:p>
          <a:p>
            <a:pPr>
              <a:lnSpc>
                <a:spcPct val="150000"/>
              </a:lnSpc>
            </a:pPr>
            <a:r>
              <a:rPr lang="vi-VN" sz="1600">
                <a:latin typeface="+mj-lt"/>
              </a:rPr>
              <a:t>+ Cộng đồng sử dụng và hỗ trợ đông đảo.</a:t>
            </a:r>
            <a:endParaRPr lang="en-US" sz="1600">
              <a:latin typeface="+mj-lt"/>
            </a:endParaRPr>
          </a:p>
          <a:p>
            <a:pPr>
              <a:lnSpc>
                <a:spcPct val="150000"/>
              </a:lnSpc>
            </a:pPr>
            <a:r>
              <a:rPr lang="vi-VN" sz="1600">
                <a:latin typeface="+mj-lt"/>
              </a:rPr>
              <a:t>+ Được tích hợp và sử dụng ổn định trong mô hình Linux, Apache, MySQJ chi phí thấp.</a:t>
            </a:r>
            <a:endParaRPr lang="en-US" sz="1600">
              <a:latin typeface="+mj-lt"/>
            </a:endParaRPr>
          </a:p>
          <a:p>
            <a:pPr>
              <a:lnSpc>
                <a:spcPct val="150000"/>
              </a:lnSpc>
            </a:pPr>
            <a:r>
              <a:rPr lang="vi-VN" sz="1600">
                <a:latin typeface="+mj-lt"/>
              </a:rPr>
              <a:t>+ Có nhiều hosting hỗ trợ.</a:t>
            </a:r>
            <a:endParaRPr lang="en-US" sz="1600">
              <a:latin typeface="+mj-lt"/>
            </a:endParaRPr>
          </a:p>
          <a:p>
            <a:pPr marL="0" marR="0" lvl="0" indent="0" algn="l" rtl="0">
              <a:lnSpc>
                <a:spcPct val="150000"/>
              </a:lnSpc>
              <a:spcBef>
                <a:spcPts val="0"/>
              </a:spcBef>
              <a:spcAft>
                <a:spcPts val="0"/>
              </a:spcAft>
              <a:buNone/>
            </a:pPr>
            <a:endParaRPr lang="vi-VN" sz="1600">
              <a:solidFill>
                <a:schemeClr val="dk1"/>
              </a:solidFill>
              <a:latin typeface="+mj-lt"/>
            </a:endParaRPr>
          </a:p>
        </p:txBody>
      </p:sp>
    </p:spTree>
    <p:extLst>
      <p:ext uri="{BB962C8B-B14F-4D97-AF65-F5344CB8AC3E}">
        <p14:creationId xmlns:p14="http://schemas.microsoft.com/office/powerpoint/2010/main" val="342562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587241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4.PHÂN TÍCH HỆ THỐNG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 name="Google Shape;183;p6"/>
          <p:cNvSpPr txBox="1"/>
          <p:nvPr/>
        </p:nvSpPr>
        <p:spPr>
          <a:xfrm>
            <a:off x="897295" y="949807"/>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solidFill>
                  <a:schemeClr val="dk1"/>
                </a:solidFill>
                <a:latin typeface="+mj-lt"/>
              </a:rPr>
              <a:t>4.1 MÔ HÌNH HÓA YÊU CẦU HỆ THỐNG</a:t>
            </a:r>
            <a:endParaRPr lang="en-US">
              <a:latin typeface="+mj-lt"/>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115747" y="0"/>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4" y="1582978"/>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4.2 XÂY DỰNG BIỂU ĐỒ TUẦN TỰ CHO CÁC CA SỬ DỤNG QUAN TRỌNG</a:t>
            </a:r>
          </a:p>
        </p:txBody>
      </p:sp>
      <p:sp>
        <p:nvSpPr>
          <p:cNvPr id="4" name="Google Shape;183;p6">
            <a:extLst>
              <a:ext uri="{FF2B5EF4-FFF2-40B4-BE49-F238E27FC236}">
                <a16:creationId xmlns:a16="http://schemas.microsoft.com/office/drawing/2014/main" id="{8F8EBAFC-547E-F014-8AC5-1C37AF6C7FA3}"/>
              </a:ext>
            </a:extLst>
          </p:cNvPr>
          <p:cNvSpPr txBox="1"/>
          <p:nvPr/>
        </p:nvSpPr>
        <p:spPr>
          <a:xfrm>
            <a:off x="897294" y="2107343"/>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mj-lt"/>
              </a:rPr>
              <a:t>4.3 MÔ HÌNH HÓA CẤU TRÚC</a:t>
            </a:r>
          </a:p>
        </p:txBody>
      </p:sp>
    </p:spTree>
    <p:extLst>
      <p:ext uri="{BB962C8B-B14F-4D97-AF65-F5344CB8AC3E}">
        <p14:creationId xmlns:p14="http://schemas.microsoft.com/office/powerpoint/2010/main" val="386209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2"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663634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4.1 MÔ HÌNH HÓA YÊU CẦU HỆ THỐNG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 name="Google Shape;183;p6"/>
          <p:cNvSpPr txBox="1"/>
          <p:nvPr/>
        </p:nvSpPr>
        <p:spPr>
          <a:xfrm>
            <a:off x="897295" y="949807"/>
            <a:ext cx="10492194" cy="2677616"/>
          </a:xfrm>
          <a:prstGeom prst="rect">
            <a:avLst/>
          </a:prstGeom>
          <a:noFill/>
          <a:ln>
            <a:noFill/>
          </a:ln>
        </p:spPr>
        <p:txBody>
          <a:bodyPr spcFirstLastPara="1" wrap="square" lIns="91425" tIns="45700" rIns="91425" bIns="45700" anchor="t" anchorCtr="0">
            <a:spAutoFit/>
          </a:bodyPr>
          <a:lstStyle/>
          <a:p>
            <a:pPr>
              <a:lnSpc>
                <a:spcPct val="150000"/>
              </a:lnSpc>
            </a:pPr>
            <a:r>
              <a:rPr lang="vi-VN" sz="1600">
                <a:solidFill>
                  <a:schemeClr val="dk1"/>
                </a:solidFill>
                <a:latin typeface="+mj-lt"/>
              </a:rPr>
              <a:t>4.1.1 Tác nhân và các ca sử dụng, đặc tả các ca sử dụng</a:t>
            </a:r>
          </a:p>
          <a:p>
            <a:pPr>
              <a:lnSpc>
                <a:spcPct val="150000"/>
              </a:lnSpc>
            </a:pPr>
            <a:r>
              <a:rPr lang="en-US" sz="1600">
                <a:latin typeface="Times New Roman" panose="02020603050405020304" pitchFamily="18" charset="0"/>
                <a:cs typeface="Times New Roman" panose="02020603050405020304" pitchFamily="18" charset="0"/>
              </a:rPr>
              <a:t>Qua việc phân tích mô tả bài toán ta xác định được các tác nhân trong hệ thống bao gồm:</a:t>
            </a:r>
          </a:p>
          <a:p>
            <a:pPr>
              <a:lnSpc>
                <a:spcPct val="150000"/>
              </a:lnSpc>
            </a:pPr>
            <a:r>
              <a:rPr lang="en-US" sz="1600">
                <a:latin typeface="Times New Roman" panose="02020603050405020304" pitchFamily="18" charset="0"/>
                <a:cs typeface="Times New Roman" panose="02020603050405020304" pitchFamily="18" charset="0"/>
              </a:rPr>
              <a:t>Độc</a:t>
            </a:r>
            <a:r>
              <a:rPr lang="vi-VN" sz="1600">
                <a:latin typeface="Times New Roman" panose="02020603050405020304" pitchFamily="18" charset="0"/>
                <a:cs typeface="Times New Roman" panose="02020603050405020304" pitchFamily="18" charset="0"/>
              </a:rPr>
              <a:t> giả </a:t>
            </a:r>
            <a:r>
              <a:rPr lang="en-US" sz="1600" b="1">
                <a:latin typeface="Times New Roman" panose="02020603050405020304" pitchFamily="18" charset="0"/>
                <a:cs typeface="Times New Roman" panose="02020603050405020304" pitchFamily="18" charset="0"/>
              </a:rPr>
              <a:t>:</a:t>
            </a:r>
            <a:r>
              <a:rPr lang="en-US" sz="1600">
                <a:latin typeface="Times New Roman" panose="02020603050405020304" pitchFamily="18" charset="0"/>
                <a:cs typeface="Times New Roman" panose="02020603050405020304" pitchFamily="18" charset="0"/>
              </a:rPr>
              <a:t> là những người có </a:t>
            </a:r>
            <a:r>
              <a:rPr lang="vi-VN" sz="1600">
                <a:latin typeface="+mj-lt"/>
              </a:rPr>
              <a:t>nhu cầu đọc, mượn tài liệu ở thư viện.</a:t>
            </a:r>
            <a:endParaRPr lang="en-US" sz="1600">
              <a:latin typeface="+mj-lt"/>
            </a:endParaRPr>
          </a:p>
          <a:p>
            <a:pPr>
              <a:lnSpc>
                <a:spcPct val="150000"/>
              </a:lnSpc>
            </a:pPr>
            <a:r>
              <a:rPr lang="en-US" sz="1600">
                <a:latin typeface="Times New Roman" panose="02020603050405020304" pitchFamily="18" charset="0"/>
                <a:cs typeface="Times New Roman" panose="02020603050405020304" pitchFamily="18" charset="0"/>
              </a:rPr>
              <a:t>Thủ</a:t>
            </a:r>
            <a:r>
              <a:rPr lang="vi-VN" sz="1600">
                <a:latin typeface="Times New Roman" panose="02020603050405020304" pitchFamily="18" charset="0"/>
                <a:cs typeface="Times New Roman" panose="02020603050405020304" pitchFamily="18" charset="0"/>
              </a:rPr>
              <a:t> thư</a:t>
            </a:r>
            <a:r>
              <a:rPr lang="en-US" sz="1600" b="1">
                <a:latin typeface="Times New Roman" panose="02020603050405020304" pitchFamily="18" charset="0"/>
                <a:cs typeface="Times New Roman" panose="02020603050405020304" pitchFamily="18" charset="0"/>
              </a:rPr>
              <a:t>: </a:t>
            </a:r>
            <a:r>
              <a:rPr lang="en-US" sz="1600">
                <a:latin typeface="Times New Roman" panose="02020603050405020304" pitchFamily="18" charset="0"/>
                <a:cs typeface="Times New Roman" panose="02020603050405020304" pitchFamily="18" charset="0"/>
              </a:rPr>
              <a:t>là những người quản</a:t>
            </a:r>
            <a:r>
              <a:rPr lang="vi-VN" sz="1600">
                <a:latin typeface="Times New Roman" panose="02020603050405020304" pitchFamily="18" charset="0"/>
                <a:cs typeface="Times New Roman" panose="02020603050405020304" pitchFamily="18" charset="0"/>
              </a:rPr>
              <a:t> lý tài liệu, tìm kiếm thông tin trong hệ thống thư viện.</a:t>
            </a:r>
            <a:endParaRPr lang="en-US" sz="1600">
              <a:latin typeface="Times New Roman" panose="02020603050405020304" pitchFamily="18" charset="0"/>
              <a:cs typeface="Times New Roman" panose="02020603050405020304" pitchFamily="18" charset="0"/>
            </a:endParaRPr>
          </a:p>
          <a:p>
            <a:pPr>
              <a:lnSpc>
                <a:spcPct val="150000"/>
              </a:lnSpc>
            </a:pPr>
            <a:r>
              <a:rPr lang="vi-VN" sz="1600">
                <a:latin typeface="Times New Roman" panose="02020603050405020304" pitchFamily="18" charset="0"/>
                <a:cs typeface="Times New Roman" panose="02020603050405020304" pitchFamily="18" charset="0"/>
              </a:rPr>
              <a:t>Quản lý</a:t>
            </a:r>
            <a:r>
              <a:rPr lang="vi-VN" sz="1600" b="1">
                <a:latin typeface="Times New Roman" panose="02020603050405020304" pitchFamily="18" charset="0"/>
                <a:cs typeface="Times New Roman" panose="02020603050405020304" pitchFamily="18" charset="0"/>
              </a:rPr>
              <a:t>: </a:t>
            </a:r>
            <a:r>
              <a:rPr lang="vi-VN" sz="1600">
                <a:latin typeface="Times New Roman" panose="02020603050405020304" pitchFamily="18" charset="0"/>
                <a:cs typeface="Times New Roman" panose="02020603050405020304" pitchFamily="18" charset="0"/>
              </a:rPr>
              <a:t>nắm được tình hình các loại sách trong thư viện, thông tin hoạt động mượn trả sách, đưa ra thông báo, tiếp nhận và xử lý các khiếu nại</a:t>
            </a:r>
            <a:r>
              <a:rPr lang="vi-VN" sz="1600">
                <a:latin typeface="+mj-lt"/>
              </a:rPr>
              <a:t>.</a:t>
            </a:r>
            <a:endParaRPr lang="en-US" sz="1600">
              <a:latin typeface="+mj-lt"/>
            </a:endParaRPr>
          </a:p>
          <a:p>
            <a:pPr>
              <a:lnSpc>
                <a:spcPct val="150000"/>
              </a:lnSpc>
            </a:pPr>
            <a:endParaRPr lang="vi-VN" sz="1600">
              <a:solidFill>
                <a:schemeClr val="dk1"/>
              </a:solidFill>
              <a:latin typeface="+mj-lt"/>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695" y="-6798"/>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5" y="3142317"/>
            <a:ext cx="9716689" cy="461624"/>
          </a:xfrm>
          <a:prstGeom prst="rect">
            <a:avLst/>
          </a:prstGeom>
          <a:noFill/>
          <a:ln>
            <a:noFill/>
          </a:ln>
        </p:spPr>
        <p:txBody>
          <a:bodyPr spcFirstLastPara="1" wrap="square" lIns="91425" tIns="45700" rIns="91425" bIns="45700" anchor="t" anchorCtr="0">
            <a:spAutoFit/>
          </a:bodyPr>
          <a:lstStyle/>
          <a:p>
            <a:pPr>
              <a:lnSpc>
                <a:spcPct val="150000"/>
              </a:lnSpc>
            </a:pPr>
            <a:r>
              <a:rPr lang="vi-VN" sz="1600">
                <a:latin typeface="Times New Roman" panose="02020603050405020304" pitchFamily="18" charset="0"/>
                <a:cs typeface="Times New Roman" panose="02020603050405020304" pitchFamily="18" charset="0"/>
              </a:rPr>
              <a:t>4.1.2 Danh sách các ca sử dụng và mô tả:</a:t>
            </a:r>
          </a:p>
        </p:txBody>
      </p:sp>
      <p:graphicFrame>
        <p:nvGraphicFramePr>
          <p:cNvPr id="3" name="Bảng 2">
            <a:extLst>
              <a:ext uri="{FF2B5EF4-FFF2-40B4-BE49-F238E27FC236}">
                <a16:creationId xmlns:a16="http://schemas.microsoft.com/office/drawing/2014/main" id="{D0096B66-432B-A369-8D35-69B6895B3C19}"/>
              </a:ext>
            </a:extLst>
          </p:cNvPr>
          <p:cNvGraphicFramePr>
            <a:graphicFrameLocks noGrp="1"/>
          </p:cNvGraphicFramePr>
          <p:nvPr>
            <p:extLst>
              <p:ext uri="{D42A27DB-BD31-4B8C-83A1-F6EECF244321}">
                <p14:modId xmlns:p14="http://schemas.microsoft.com/office/powerpoint/2010/main" val="159125963"/>
              </p:ext>
            </p:extLst>
          </p:nvPr>
        </p:nvGraphicFramePr>
        <p:xfrm>
          <a:off x="1184700" y="3743629"/>
          <a:ext cx="7785678" cy="2490353"/>
        </p:xfrm>
        <a:graphic>
          <a:graphicData uri="http://schemas.openxmlformats.org/drawingml/2006/table">
            <a:tbl>
              <a:tblPr firstRow="1" firstCol="1" bandRow="1">
                <a:tableStyleId>{B9E25A4F-1A65-41BB-81C5-0ACB158F224B}</a:tableStyleId>
              </a:tblPr>
              <a:tblGrid>
                <a:gridCol w="607932">
                  <a:extLst>
                    <a:ext uri="{9D8B030D-6E8A-4147-A177-3AD203B41FA5}">
                      <a16:colId xmlns:a16="http://schemas.microsoft.com/office/drawing/2014/main" val="873751738"/>
                    </a:ext>
                  </a:extLst>
                </a:gridCol>
                <a:gridCol w="2570759">
                  <a:extLst>
                    <a:ext uri="{9D8B030D-6E8A-4147-A177-3AD203B41FA5}">
                      <a16:colId xmlns:a16="http://schemas.microsoft.com/office/drawing/2014/main" val="534180795"/>
                    </a:ext>
                  </a:extLst>
                </a:gridCol>
                <a:gridCol w="4606987">
                  <a:extLst>
                    <a:ext uri="{9D8B030D-6E8A-4147-A177-3AD203B41FA5}">
                      <a16:colId xmlns:a16="http://schemas.microsoft.com/office/drawing/2014/main" val="587194745"/>
                    </a:ext>
                  </a:extLst>
                </a:gridCol>
              </a:tblGrid>
              <a:tr h="308282">
                <a:tc>
                  <a:txBody>
                    <a:bodyPr/>
                    <a:lstStyle/>
                    <a:p>
                      <a:pPr algn="ctr">
                        <a:lnSpc>
                          <a:spcPct val="107000"/>
                        </a:lnSpc>
                        <a:spcAft>
                          <a:spcPts val="800"/>
                        </a:spcAft>
                        <a:tabLst>
                          <a:tab pos="3916680" algn="l"/>
                        </a:tabLst>
                      </a:pPr>
                      <a:r>
                        <a:rPr lang="vi-VN" sz="1400" kern="100">
                          <a:effectLst/>
                          <a:latin typeface="+mj-lt"/>
                        </a:rPr>
                        <a:t>STT</a:t>
                      </a:r>
                      <a:endParaRPr lang="en-US" sz="1400" kern="100">
                        <a:effectLst/>
                        <a:latin typeface="+mj-lt"/>
                        <a:ea typeface="Arial" panose="020B0604020202020204" pitchFamily="34" charset="0"/>
                        <a:cs typeface="Arial" panose="020B0604020202020204" pitchFamily="34" charset="0"/>
                      </a:endParaRPr>
                    </a:p>
                  </a:txBody>
                  <a:tcPr marL="68580" marR="68580" marT="0" marB="0"/>
                </a:tc>
                <a:tc>
                  <a:txBody>
                    <a:bodyPr/>
                    <a:lstStyle/>
                    <a:p>
                      <a:pPr algn="ctr">
                        <a:lnSpc>
                          <a:spcPct val="107000"/>
                        </a:lnSpc>
                        <a:spcAft>
                          <a:spcPts val="800"/>
                        </a:spcAft>
                        <a:tabLst>
                          <a:tab pos="3916680" algn="l"/>
                        </a:tabLst>
                      </a:pPr>
                      <a:r>
                        <a:rPr lang="vi-VN" sz="1400" kern="100">
                          <a:effectLst/>
                          <a:latin typeface="+mj-lt"/>
                        </a:rPr>
                        <a:t>Tên Usecse</a:t>
                      </a:r>
                      <a:endParaRPr lang="en-US" sz="1400" kern="100">
                        <a:effectLst/>
                        <a:latin typeface="+mj-lt"/>
                        <a:ea typeface="Arial" panose="020B0604020202020204" pitchFamily="34" charset="0"/>
                        <a:cs typeface="Arial" panose="020B0604020202020204" pitchFamily="34" charset="0"/>
                      </a:endParaRPr>
                    </a:p>
                  </a:txBody>
                  <a:tcPr marL="68580" marR="68580" marT="0" marB="0"/>
                </a:tc>
                <a:tc>
                  <a:txBody>
                    <a:bodyPr/>
                    <a:lstStyle/>
                    <a:p>
                      <a:pPr algn="ctr">
                        <a:lnSpc>
                          <a:spcPct val="107000"/>
                        </a:lnSpc>
                        <a:spcAft>
                          <a:spcPts val="800"/>
                        </a:spcAft>
                        <a:tabLst>
                          <a:tab pos="3916680" algn="l"/>
                        </a:tabLst>
                      </a:pPr>
                      <a:r>
                        <a:rPr lang="vi-VN" sz="1400" kern="100">
                          <a:effectLst/>
                          <a:latin typeface="+mj-lt"/>
                        </a:rPr>
                        <a:t>Mô tả</a:t>
                      </a:r>
                      <a:endParaRPr lang="en-US" sz="1400" kern="100">
                        <a:effectLst/>
                        <a:latin typeface="+mj-lt"/>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447696519"/>
                  </a:ext>
                </a:extLst>
              </a:tr>
              <a:tr h="308282">
                <a:tc>
                  <a:txBody>
                    <a:bodyPr/>
                    <a:lstStyle/>
                    <a:p>
                      <a:pPr>
                        <a:lnSpc>
                          <a:spcPct val="107000"/>
                        </a:lnSpc>
                        <a:spcAft>
                          <a:spcPts val="800"/>
                        </a:spcAft>
                        <a:tabLst>
                          <a:tab pos="3916680" algn="l"/>
                        </a:tabLst>
                      </a:pPr>
                      <a:r>
                        <a:rPr lang="vi-VN" sz="1400" kern="100">
                          <a:effectLst/>
                          <a:latin typeface="+mj-lt"/>
                        </a:rPr>
                        <a:t>1</a:t>
                      </a:r>
                      <a:endParaRPr lang="en-US" sz="1400" kern="100">
                        <a:effectLst/>
                        <a:latin typeface="+mj-lt"/>
                        <a:ea typeface="Arial" panose="020B0604020202020204" pitchFamily="34" charset="0"/>
                        <a:cs typeface="Arial" panose="020B0604020202020204" pitchFamily="34" charset="0"/>
                      </a:endParaRPr>
                    </a:p>
                  </a:txBody>
                  <a:tcPr marL="68580" marR="68580" marT="0" marB="0"/>
                </a:tc>
                <a:tc>
                  <a:txBody>
                    <a:bodyPr/>
                    <a:lstStyle/>
                    <a:p>
                      <a:pPr>
                        <a:lnSpc>
                          <a:spcPct val="107000"/>
                        </a:lnSpc>
                        <a:spcAft>
                          <a:spcPts val="800"/>
                        </a:spcAft>
                        <a:tabLst>
                          <a:tab pos="3916680" algn="l"/>
                        </a:tabLst>
                      </a:pPr>
                      <a:r>
                        <a:rPr lang="vi-VN" sz="1400" kern="100">
                          <a:effectLst/>
                          <a:latin typeface="+mj-lt"/>
                        </a:rPr>
                        <a:t>Đăng nhập</a:t>
                      </a:r>
                      <a:endParaRPr lang="en-US" sz="1400" kern="100">
                        <a:effectLst/>
                        <a:latin typeface="+mj-lt"/>
                        <a:ea typeface="Arial" panose="020B0604020202020204" pitchFamily="34" charset="0"/>
                        <a:cs typeface="Arial" panose="020B0604020202020204" pitchFamily="34" charset="0"/>
                      </a:endParaRPr>
                    </a:p>
                  </a:txBody>
                  <a:tcPr marL="68580" marR="68580" marT="0" marB="0"/>
                </a:tc>
                <a:tc>
                  <a:txBody>
                    <a:bodyPr/>
                    <a:lstStyle/>
                    <a:p>
                      <a:pPr>
                        <a:lnSpc>
                          <a:spcPct val="107000"/>
                        </a:lnSpc>
                        <a:spcAft>
                          <a:spcPts val="800"/>
                        </a:spcAft>
                        <a:tabLst>
                          <a:tab pos="3916680" algn="l"/>
                        </a:tabLst>
                      </a:pPr>
                      <a:r>
                        <a:rPr lang="vi-VN" sz="1400" kern="100">
                          <a:effectLst/>
                          <a:latin typeface="+mj-lt"/>
                        </a:rPr>
                        <a:t>Cho phép người dùng đăng nhập vào hệ thống</a:t>
                      </a:r>
                      <a:endParaRPr lang="en-US" sz="1400" kern="100">
                        <a:effectLst/>
                        <a:latin typeface="+mj-lt"/>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742154155"/>
                  </a:ext>
                </a:extLst>
              </a:tr>
              <a:tr h="308282">
                <a:tc>
                  <a:txBody>
                    <a:bodyPr/>
                    <a:lstStyle/>
                    <a:p>
                      <a:pPr>
                        <a:lnSpc>
                          <a:spcPct val="107000"/>
                        </a:lnSpc>
                        <a:spcAft>
                          <a:spcPts val="800"/>
                        </a:spcAft>
                        <a:tabLst>
                          <a:tab pos="3916680" algn="l"/>
                        </a:tabLst>
                      </a:pPr>
                      <a:r>
                        <a:rPr lang="vi-VN" sz="1400" kern="100">
                          <a:effectLst/>
                          <a:latin typeface="+mj-lt"/>
                        </a:rPr>
                        <a:t>2</a:t>
                      </a:r>
                      <a:endParaRPr lang="en-US" sz="1400" kern="100">
                        <a:effectLst/>
                        <a:latin typeface="+mj-lt"/>
                        <a:ea typeface="Arial" panose="020B0604020202020204" pitchFamily="34" charset="0"/>
                        <a:cs typeface="Arial" panose="020B0604020202020204" pitchFamily="34" charset="0"/>
                      </a:endParaRPr>
                    </a:p>
                  </a:txBody>
                  <a:tcPr marL="68580" marR="68580" marT="0" marB="0"/>
                </a:tc>
                <a:tc>
                  <a:txBody>
                    <a:bodyPr/>
                    <a:lstStyle/>
                    <a:p>
                      <a:pPr>
                        <a:lnSpc>
                          <a:spcPct val="107000"/>
                        </a:lnSpc>
                        <a:spcAft>
                          <a:spcPts val="800"/>
                        </a:spcAft>
                        <a:tabLst>
                          <a:tab pos="3916680" algn="l"/>
                        </a:tabLst>
                      </a:pPr>
                      <a:r>
                        <a:rPr lang="vi-VN" sz="1400" kern="100">
                          <a:effectLst/>
                          <a:latin typeface="+mj-lt"/>
                        </a:rPr>
                        <a:t>Quản lý người dùng</a:t>
                      </a:r>
                      <a:endParaRPr lang="en-US" sz="1400" kern="100">
                        <a:effectLst/>
                        <a:latin typeface="+mj-lt"/>
                        <a:ea typeface="Arial" panose="020B0604020202020204" pitchFamily="34" charset="0"/>
                        <a:cs typeface="Arial" panose="020B0604020202020204" pitchFamily="34" charset="0"/>
                      </a:endParaRPr>
                    </a:p>
                  </a:txBody>
                  <a:tcPr marL="68580" marR="68580" marT="0" marB="0"/>
                </a:tc>
                <a:tc>
                  <a:txBody>
                    <a:bodyPr/>
                    <a:lstStyle/>
                    <a:p>
                      <a:pPr>
                        <a:lnSpc>
                          <a:spcPct val="107000"/>
                        </a:lnSpc>
                        <a:spcAft>
                          <a:spcPts val="800"/>
                        </a:spcAft>
                        <a:tabLst>
                          <a:tab pos="3916680" algn="l"/>
                        </a:tabLst>
                      </a:pPr>
                      <a:r>
                        <a:rPr lang="vi-VN" sz="1400" kern="100">
                          <a:effectLst/>
                          <a:latin typeface="+mj-lt"/>
                        </a:rPr>
                        <a:t>Cho phép thêm sửa xóa thông tin người dùng</a:t>
                      </a:r>
                      <a:endParaRPr lang="en-US" sz="1400" kern="100">
                        <a:effectLst/>
                        <a:latin typeface="+mj-lt"/>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662668170"/>
                  </a:ext>
                </a:extLst>
              </a:tr>
              <a:tr h="308282">
                <a:tc>
                  <a:txBody>
                    <a:bodyPr/>
                    <a:lstStyle/>
                    <a:p>
                      <a:pPr>
                        <a:lnSpc>
                          <a:spcPct val="107000"/>
                        </a:lnSpc>
                        <a:spcAft>
                          <a:spcPts val="800"/>
                        </a:spcAft>
                        <a:tabLst>
                          <a:tab pos="3916680" algn="l"/>
                        </a:tabLst>
                      </a:pPr>
                      <a:r>
                        <a:rPr lang="vi-VN" sz="1400" kern="100">
                          <a:effectLst/>
                          <a:latin typeface="+mj-lt"/>
                        </a:rPr>
                        <a:t>3</a:t>
                      </a:r>
                      <a:endParaRPr lang="en-US" sz="1400" kern="100">
                        <a:effectLst/>
                        <a:latin typeface="+mj-lt"/>
                        <a:ea typeface="Arial" panose="020B0604020202020204" pitchFamily="34" charset="0"/>
                        <a:cs typeface="Arial" panose="020B0604020202020204" pitchFamily="34" charset="0"/>
                      </a:endParaRPr>
                    </a:p>
                  </a:txBody>
                  <a:tcPr marL="68580" marR="68580" marT="0" marB="0"/>
                </a:tc>
                <a:tc>
                  <a:txBody>
                    <a:bodyPr/>
                    <a:lstStyle/>
                    <a:p>
                      <a:pPr>
                        <a:lnSpc>
                          <a:spcPct val="107000"/>
                        </a:lnSpc>
                        <a:spcAft>
                          <a:spcPts val="800"/>
                        </a:spcAft>
                        <a:tabLst>
                          <a:tab pos="3916680" algn="l"/>
                        </a:tabLst>
                      </a:pPr>
                      <a:r>
                        <a:rPr lang="vi-VN" sz="1400" kern="100">
                          <a:effectLst/>
                          <a:latin typeface="+mj-lt"/>
                        </a:rPr>
                        <a:t>Quản lý tài liệu</a:t>
                      </a:r>
                      <a:endParaRPr lang="en-US" sz="1400" kern="100">
                        <a:effectLst/>
                        <a:latin typeface="+mj-lt"/>
                        <a:ea typeface="Arial" panose="020B0604020202020204" pitchFamily="34" charset="0"/>
                        <a:cs typeface="Arial" panose="020B0604020202020204" pitchFamily="34" charset="0"/>
                      </a:endParaRPr>
                    </a:p>
                  </a:txBody>
                  <a:tcPr marL="68580" marR="68580" marT="0" marB="0"/>
                </a:tc>
                <a:tc>
                  <a:txBody>
                    <a:bodyPr/>
                    <a:lstStyle/>
                    <a:p>
                      <a:pPr>
                        <a:lnSpc>
                          <a:spcPct val="107000"/>
                        </a:lnSpc>
                        <a:spcAft>
                          <a:spcPts val="800"/>
                        </a:spcAft>
                        <a:tabLst>
                          <a:tab pos="3916680" algn="l"/>
                        </a:tabLst>
                      </a:pPr>
                      <a:r>
                        <a:rPr lang="vi-VN" sz="1400" kern="100">
                          <a:effectLst/>
                          <a:latin typeface="+mj-lt"/>
                        </a:rPr>
                        <a:t>Cho phép thêm sửa xóa tài liệu </a:t>
                      </a:r>
                      <a:endParaRPr lang="en-US" sz="1400" kern="100">
                        <a:effectLst/>
                        <a:latin typeface="+mj-lt"/>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89139121"/>
                  </a:ext>
                </a:extLst>
              </a:tr>
              <a:tr h="308282">
                <a:tc>
                  <a:txBody>
                    <a:bodyPr/>
                    <a:lstStyle/>
                    <a:p>
                      <a:pPr>
                        <a:lnSpc>
                          <a:spcPct val="107000"/>
                        </a:lnSpc>
                        <a:spcAft>
                          <a:spcPts val="800"/>
                        </a:spcAft>
                        <a:tabLst>
                          <a:tab pos="3916680" algn="l"/>
                        </a:tabLst>
                      </a:pPr>
                      <a:r>
                        <a:rPr lang="vi-VN" sz="1400" kern="100">
                          <a:effectLst/>
                          <a:latin typeface="+mj-lt"/>
                        </a:rPr>
                        <a:t>4</a:t>
                      </a:r>
                      <a:endParaRPr lang="en-US" sz="1400" kern="100">
                        <a:effectLst/>
                        <a:latin typeface="+mj-lt"/>
                        <a:ea typeface="Arial" panose="020B0604020202020204" pitchFamily="34" charset="0"/>
                        <a:cs typeface="Arial" panose="020B0604020202020204" pitchFamily="34" charset="0"/>
                      </a:endParaRPr>
                    </a:p>
                  </a:txBody>
                  <a:tcPr marL="68580" marR="68580" marT="0" marB="0"/>
                </a:tc>
                <a:tc>
                  <a:txBody>
                    <a:bodyPr/>
                    <a:lstStyle/>
                    <a:p>
                      <a:pPr>
                        <a:lnSpc>
                          <a:spcPct val="107000"/>
                        </a:lnSpc>
                        <a:spcAft>
                          <a:spcPts val="800"/>
                        </a:spcAft>
                        <a:tabLst>
                          <a:tab pos="3916680" algn="l"/>
                        </a:tabLst>
                      </a:pPr>
                      <a:r>
                        <a:rPr lang="vi-VN" sz="1400" kern="100">
                          <a:effectLst/>
                          <a:latin typeface="+mj-lt"/>
                        </a:rPr>
                        <a:t>Quản lí mượn, trả tài liệu</a:t>
                      </a:r>
                      <a:endParaRPr lang="en-US" sz="1400" kern="100">
                        <a:effectLst/>
                        <a:latin typeface="+mj-lt"/>
                        <a:ea typeface="Arial" panose="020B0604020202020204" pitchFamily="34" charset="0"/>
                        <a:cs typeface="Arial" panose="020B0604020202020204" pitchFamily="34" charset="0"/>
                      </a:endParaRPr>
                    </a:p>
                  </a:txBody>
                  <a:tcPr marL="68580" marR="68580" marT="0" marB="0"/>
                </a:tc>
                <a:tc>
                  <a:txBody>
                    <a:bodyPr/>
                    <a:lstStyle/>
                    <a:p>
                      <a:pPr>
                        <a:lnSpc>
                          <a:spcPct val="107000"/>
                        </a:lnSpc>
                        <a:spcAft>
                          <a:spcPts val="800"/>
                        </a:spcAft>
                        <a:tabLst>
                          <a:tab pos="3916680" algn="l"/>
                        </a:tabLst>
                      </a:pPr>
                      <a:r>
                        <a:rPr lang="en-US" sz="1400" kern="100">
                          <a:effectLst/>
                          <a:latin typeface="Times New Roman" panose="02020603050405020304" pitchFamily="18" charset="0"/>
                          <a:cs typeface="Times New Roman" panose="02020603050405020304" pitchFamily="18" charset="0"/>
                        </a:rPr>
                        <a:t>Xử</a:t>
                      </a:r>
                      <a:r>
                        <a:rPr lang="vi-VN" sz="1400" kern="100">
                          <a:effectLst/>
                          <a:latin typeface="Times New Roman" panose="02020603050405020304" pitchFamily="18" charset="0"/>
                          <a:cs typeface="Times New Roman" panose="02020603050405020304" pitchFamily="18" charset="0"/>
                        </a:rPr>
                        <a:t> lý </a:t>
                      </a:r>
                      <a:r>
                        <a:rPr lang="vi-VN" sz="1400" kern="100">
                          <a:effectLst/>
                          <a:latin typeface="+mj-lt"/>
                        </a:rPr>
                        <a:t>yêu cầu mượn, trả tài liệu</a:t>
                      </a:r>
                      <a:endParaRPr lang="en-US" sz="1400" kern="100">
                        <a:effectLst/>
                        <a:latin typeface="+mj-lt"/>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042592804"/>
                  </a:ext>
                </a:extLst>
              </a:tr>
              <a:tr h="308282">
                <a:tc>
                  <a:txBody>
                    <a:bodyPr/>
                    <a:lstStyle/>
                    <a:p>
                      <a:pPr>
                        <a:lnSpc>
                          <a:spcPct val="107000"/>
                        </a:lnSpc>
                        <a:spcAft>
                          <a:spcPts val="800"/>
                        </a:spcAft>
                        <a:tabLst>
                          <a:tab pos="3916680" algn="l"/>
                        </a:tabLst>
                      </a:pPr>
                      <a:r>
                        <a:rPr lang="vi-VN" sz="1400" kern="100">
                          <a:effectLst/>
                          <a:latin typeface="+mj-lt"/>
                        </a:rPr>
                        <a:t>5</a:t>
                      </a:r>
                      <a:endParaRPr lang="en-US" sz="1400" kern="100">
                        <a:effectLst/>
                        <a:latin typeface="+mj-lt"/>
                        <a:ea typeface="Arial" panose="020B0604020202020204" pitchFamily="34" charset="0"/>
                        <a:cs typeface="Arial" panose="020B0604020202020204" pitchFamily="34" charset="0"/>
                      </a:endParaRPr>
                    </a:p>
                  </a:txBody>
                  <a:tcPr marL="68580" marR="68580" marT="0" marB="0"/>
                </a:tc>
                <a:tc>
                  <a:txBody>
                    <a:bodyPr/>
                    <a:lstStyle/>
                    <a:p>
                      <a:pPr>
                        <a:lnSpc>
                          <a:spcPct val="107000"/>
                        </a:lnSpc>
                        <a:spcAft>
                          <a:spcPts val="800"/>
                        </a:spcAft>
                        <a:tabLst>
                          <a:tab pos="3916680" algn="l"/>
                        </a:tabLst>
                      </a:pPr>
                      <a:r>
                        <a:rPr lang="vi-VN" sz="1400" kern="100">
                          <a:effectLst/>
                          <a:latin typeface="+mj-lt"/>
                        </a:rPr>
                        <a:t>Tim kiếm tài liệu</a:t>
                      </a:r>
                      <a:endParaRPr lang="en-US" sz="1400" kern="100">
                        <a:effectLst/>
                        <a:latin typeface="+mj-lt"/>
                        <a:ea typeface="Arial" panose="020B0604020202020204" pitchFamily="34" charset="0"/>
                        <a:cs typeface="Arial" panose="020B0604020202020204" pitchFamily="34" charset="0"/>
                      </a:endParaRPr>
                    </a:p>
                  </a:txBody>
                  <a:tcPr marL="68580" marR="68580" marT="0" marB="0"/>
                </a:tc>
                <a:tc>
                  <a:txBody>
                    <a:bodyPr/>
                    <a:lstStyle/>
                    <a:p>
                      <a:pPr>
                        <a:lnSpc>
                          <a:spcPct val="107000"/>
                        </a:lnSpc>
                        <a:spcAft>
                          <a:spcPts val="800"/>
                        </a:spcAft>
                        <a:tabLst>
                          <a:tab pos="3916680" algn="l"/>
                        </a:tabLst>
                      </a:pPr>
                      <a:r>
                        <a:rPr lang="vi-VN" sz="1400" kern="100">
                          <a:effectLst/>
                          <a:latin typeface="+mj-lt"/>
                        </a:rPr>
                        <a:t>Người dùng lựa chọn tài liệu theo các tiêu chí yêu thích</a:t>
                      </a:r>
                      <a:endParaRPr lang="en-US" sz="1400" kern="100">
                        <a:effectLst/>
                        <a:latin typeface="+mj-lt"/>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566173087"/>
                  </a:ext>
                </a:extLst>
              </a:tr>
              <a:tr h="640661">
                <a:tc>
                  <a:txBody>
                    <a:bodyPr/>
                    <a:lstStyle/>
                    <a:p>
                      <a:pPr>
                        <a:lnSpc>
                          <a:spcPct val="107000"/>
                        </a:lnSpc>
                        <a:spcAft>
                          <a:spcPts val="800"/>
                        </a:spcAft>
                        <a:tabLst>
                          <a:tab pos="3916680" algn="l"/>
                        </a:tabLst>
                      </a:pPr>
                      <a:r>
                        <a:rPr lang="vi-VN" sz="1400" kern="100">
                          <a:effectLst/>
                          <a:latin typeface="+mj-lt"/>
                        </a:rPr>
                        <a:t>6</a:t>
                      </a:r>
                      <a:endParaRPr lang="en-US" sz="1400" kern="100">
                        <a:effectLst/>
                        <a:latin typeface="+mj-lt"/>
                        <a:ea typeface="Arial" panose="020B0604020202020204" pitchFamily="34" charset="0"/>
                        <a:cs typeface="Arial" panose="020B0604020202020204" pitchFamily="34" charset="0"/>
                      </a:endParaRPr>
                    </a:p>
                  </a:txBody>
                  <a:tcPr marL="68580" marR="68580" marT="0" marB="0"/>
                </a:tc>
                <a:tc>
                  <a:txBody>
                    <a:bodyPr/>
                    <a:lstStyle/>
                    <a:p>
                      <a:pPr>
                        <a:lnSpc>
                          <a:spcPct val="107000"/>
                        </a:lnSpc>
                        <a:spcAft>
                          <a:spcPts val="800"/>
                        </a:spcAft>
                        <a:tabLst>
                          <a:tab pos="3916680" algn="l"/>
                        </a:tabLst>
                      </a:pPr>
                      <a:r>
                        <a:rPr lang="vi-VN" sz="1400" kern="100">
                          <a:effectLst/>
                          <a:latin typeface="+mj-lt"/>
                        </a:rPr>
                        <a:t>Thống kê báo cáo</a:t>
                      </a:r>
                      <a:endParaRPr lang="en-US" sz="1400" kern="100">
                        <a:effectLst/>
                        <a:latin typeface="+mj-lt"/>
                        <a:ea typeface="Arial" panose="020B0604020202020204" pitchFamily="34" charset="0"/>
                        <a:cs typeface="Arial" panose="020B0604020202020204" pitchFamily="34" charset="0"/>
                      </a:endParaRPr>
                    </a:p>
                  </a:txBody>
                  <a:tcPr marL="68580" marR="68580" marT="0" marB="0"/>
                </a:tc>
                <a:tc>
                  <a:txBody>
                    <a:bodyPr/>
                    <a:lstStyle/>
                    <a:p>
                      <a:pPr>
                        <a:lnSpc>
                          <a:spcPct val="107000"/>
                        </a:lnSpc>
                        <a:spcAft>
                          <a:spcPts val="800"/>
                        </a:spcAft>
                        <a:tabLst>
                          <a:tab pos="3916680" algn="l"/>
                        </a:tabLst>
                      </a:pPr>
                      <a:r>
                        <a:rPr lang="vi-VN" sz="1400" kern="100">
                          <a:effectLst/>
                          <a:latin typeface="+mj-lt"/>
                        </a:rPr>
                        <a:t>Thống kê các báo cáo như: tài liệu nhập, tài liệu còn trong thư viện, tài liệu đang cho mượn,..</a:t>
                      </a:r>
                      <a:endParaRPr lang="en-US" sz="1400" kern="100">
                        <a:effectLst/>
                        <a:latin typeface="+mj-lt"/>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870496376"/>
                  </a:ext>
                </a:extLst>
              </a:tr>
            </a:tbl>
          </a:graphicData>
        </a:graphic>
      </p:graphicFrame>
    </p:spTree>
    <p:extLst>
      <p:ext uri="{BB962C8B-B14F-4D97-AF65-F5344CB8AC3E}">
        <p14:creationId xmlns:p14="http://schemas.microsoft.com/office/powerpoint/2010/main" val="50791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663634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4.1 MÔ HÌNH HÓA YÊU CẦU HỆ THỐNG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 name="Google Shape;183;p6"/>
          <p:cNvSpPr txBox="1"/>
          <p:nvPr/>
        </p:nvSpPr>
        <p:spPr>
          <a:xfrm>
            <a:off x="897295" y="949807"/>
            <a:ext cx="10492194" cy="830956"/>
          </a:xfrm>
          <a:prstGeom prst="rect">
            <a:avLst/>
          </a:prstGeom>
          <a:noFill/>
          <a:ln>
            <a:noFill/>
          </a:ln>
        </p:spPr>
        <p:txBody>
          <a:bodyPr spcFirstLastPara="1" wrap="square" lIns="91425" tIns="45700" rIns="91425" bIns="45700" anchor="t" anchorCtr="0">
            <a:spAutoFit/>
          </a:bodyPr>
          <a:lstStyle/>
          <a:p>
            <a:pPr>
              <a:lnSpc>
                <a:spcPct val="150000"/>
              </a:lnSpc>
            </a:pPr>
            <a:r>
              <a:rPr lang="vi-VN" sz="1600">
                <a:solidFill>
                  <a:schemeClr val="dk1"/>
                </a:solidFill>
                <a:latin typeface="+mj-lt"/>
              </a:rPr>
              <a:t>4.1.3 Mô tả và làm kịch bản cho các UC quan trọng của hệ thống</a:t>
            </a:r>
          </a:p>
          <a:p>
            <a:pPr>
              <a:lnSpc>
                <a:spcPct val="150000"/>
              </a:lnSpc>
            </a:pPr>
            <a:endParaRPr lang="vi-VN" sz="1600">
              <a:solidFill>
                <a:schemeClr val="dk1"/>
              </a:solidFill>
              <a:latin typeface="+mj-lt"/>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2557" y="2629"/>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5" y="1471543"/>
            <a:ext cx="9716689" cy="2677616"/>
          </a:xfrm>
          <a:prstGeom prst="rect">
            <a:avLst/>
          </a:prstGeom>
          <a:noFill/>
          <a:ln>
            <a:noFill/>
          </a:ln>
        </p:spPr>
        <p:txBody>
          <a:bodyPr spcFirstLastPara="1" wrap="square" lIns="91425" tIns="45700" rIns="91425" bIns="45700" anchor="t" anchorCtr="0">
            <a:spAutoFit/>
          </a:bodyPr>
          <a:lstStyle/>
          <a:p>
            <a:pPr>
              <a:lnSpc>
                <a:spcPct val="150000"/>
              </a:lnSpc>
            </a:pPr>
            <a:r>
              <a:rPr lang="vi-VN" sz="1600">
                <a:latin typeface="Times New Roman" panose="02020603050405020304" pitchFamily="18" charset="0"/>
                <a:cs typeface="Times New Roman" panose="02020603050405020304" pitchFamily="18" charset="0"/>
              </a:rPr>
              <a:t>Dựa vào các tác nhân và sự kiện của bài toán ta xác định được các ca sử dụng quan trọng sau:</a:t>
            </a:r>
          </a:p>
          <a:p>
            <a:pPr marL="285750" indent="-285750">
              <a:lnSpc>
                <a:spcPct val="150000"/>
              </a:lnSpc>
              <a:buFontTx/>
              <a:buChar char="-"/>
            </a:pPr>
            <a:r>
              <a:rPr lang="vi-VN" sz="1600">
                <a:latin typeface="Times New Roman" panose="02020603050405020304" pitchFamily="18" charset="0"/>
                <a:cs typeface="Times New Roman" panose="02020603050405020304" pitchFamily="18" charset="0"/>
              </a:rPr>
              <a:t>Đăng nhập</a:t>
            </a:r>
          </a:p>
          <a:p>
            <a:pPr marL="285750" indent="-285750">
              <a:lnSpc>
                <a:spcPct val="150000"/>
              </a:lnSpc>
              <a:buFontTx/>
              <a:buChar char="-"/>
            </a:pPr>
            <a:r>
              <a:rPr lang="vi-VN" sz="1600">
                <a:latin typeface="Times New Roman" panose="02020603050405020304" pitchFamily="18" charset="0"/>
                <a:cs typeface="Times New Roman" panose="02020603050405020304" pitchFamily="18" charset="0"/>
              </a:rPr>
              <a:t>Quản lý người dùng</a:t>
            </a:r>
          </a:p>
          <a:p>
            <a:pPr marL="285750" indent="-285750">
              <a:lnSpc>
                <a:spcPct val="150000"/>
              </a:lnSpc>
              <a:buFontTx/>
              <a:buChar char="-"/>
            </a:pPr>
            <a:r>
              <a:rPr lang="vi-VN" sz="1600">
                <a:latin typeface="Times New Roman" panose="02020603050405020304" pitchFamily="18" charset="0"/>
                <a:cs typeface="Times New Roman" panose="02020603050405020304" pitchFamily="18" charset="0"/>
              </a:rPr>
              <a:t>Quản lý tài liệu</a:t>
            </a:r>
          </a:p>
          <a:p>
            <a:pPr marL="285750" indent="-285750">
              <a:lnSpc>
                <a:spcPct val="150000"/>
              </a:lnSpc>
              <a:buFontTx/>
              <a:buChar char="-"/>
            </a:pPr>
            <a:r>
              <a:rPr lang="vi-VN" sz="1600">
                <a:latin typeface="Times New Roman" panose="02020603050405020304" pitchFamily="18" charset="0"/>
                <a:cs typeface="Times New Roman" panose="02020603050405020304" pitchFamily="18" charset="0"/>
              </a:rPr>
              <a:t>Quản lý mượn trả tài liệu</a:t>
            </a:r>
          </a:p>
          <a:p>
            <a:pPr marL="285750" indent="-285750">
              <a:lnSpc>
                <a:spcPct val="150000"/>
              </a:lnSpc>
              <a:buFontTx/>
              <a:buChar char="-"/>
            </a:pPr>
            <a:r>
              <a:rPr lang="vi-VN" sz="1600">
                <a:latin typeface="Times New Roman" panose="02020603050405020304" pitchFamily="18" charset="0"/>
                <a:cs typeface="Times New Roman" panose="02020603050405020304" pitchFamily="18" charset="0"/>
              </a:rPr>
              <a:t>Tìm kiếm tài liệu</a:t>
            </a:r>
          </a:p>
          <a:p>
            <a:pPr marL="285750" indent="-285750">
              <a:lnSpc>
                <a:spcPct val="150000"/>
              </a:lnSpc>
              <a:buFontTx/>
              <a:buChar char="-"/>
            </a:pPr>
            <a:r>
              <a:rPr lang="vi-VN" sz="1600">
                <a:latin typeface="Times New Roman" panose="02020603050405020304" pitchFamily="18" charset="0"/>
                <a:cs typeface="Times New Roman" panose="02020603050405020304" pitchFamily="18" charset="0"/>
              </a:rPr>
              <a:t>Thống kê báo cáo</a:t>
            </a:r>
          </a:p>
        </p:txBody>
      </p:sp>
    </p:spTree>
    <p:extLst>
      <p:ext uri="{BB962C8B-B14F-4D97-AF65-F5344CB8AC3E}">
        <p14:creationId xmlns:p14="http://schemas.microsoft.com/office/powerpoint/2010/main" val="168176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663634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4.1 MÔ HÌNH HÓA YÊU CẦU HỆ THỐNG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6868" y="2629"/>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5" y="962257"/>
            <a:ext cx="9716689" cy="3416279"/>
          </a:xfrm>
          <a:prstGeom prst="rect">
            <a:avLst/>
          </a:prstGeom>
          <a:noFill/>
          <a:ln>
            <a:noFill/>
          </a:ln>
        </p:spPr>
        <p:txBody>
          <a:bodyPr spcFirstLastPara="1" wrap="square" lIns="91425" tIns="45700" rIns="91425" bIns="45700" anchor="t" anchorCtr="0">
            <a:spAutoFit/>
          </a:bodyPr>
          <a:lstStyle/>
          <a:p>
            <a:pPr>
              <a:lnSpc>
                <a:spcPct val="150000"/>
              </a:lnSpc>
            </a:pPr>
            <a:r>
              <a:rPr lang="vi-VN" sz="1600">
                <a:latin typeface="Times New Roman" panose="02020603050405020304" pitchFamily="18" charset="0"/>
                <a:cs typeface="Times New Roman" panose="02020603050405020304" pitchFamily="18" charset="0"/>
              </a:rPr>
              <a:t>* Usecase “Đăng nhập”</a:t>
            </a:r>
          </a:p>
          <a:p>
            <a:pPr>
              <a:lnSpc>
                <a:spcPct val="150000"/>
              </a:lnSpc>
            </a:pPr>
            <a:r>
              <a:rPr lang="vi-VN" sz="1600">
                <a:latin typeface="Times New Roman" panose="02020603050405020304" pitchFamily="18" charset="0"/>
                <a:cs typeface="Times New Roman" panose="02020603050405020304" pitchFamily="18" charset="0"/>
              </a:rPr>
              <a:t>- Mô tả: tác nhân sử dụng để thực hiện đăng nhập vào hệ thống</a:t>
            </a:r>
          </a:p>
          <a:p>
            <a:pPr>
              <a:lnSpc>
                <a:spcPct val="150000"/>
              </a:lnSpc>
            </a:pPr>
            <a:r>
              <a:rPr lang="vi-VN" sz="1600">
                <a:latin typeface="Times New Roman" panose="02020603050405020304" pitchFamily="18" charset="0"/>
                <a:cs typeface="Times New Roman" panose="02020603050405020304" pitchFamily="18" charset="0"/>
              </a:rPr>
              <a:t>- Tác nhân : Quản lý, thủ thư, người dùng</a:t>
            </a:r>
          </a:p>
          <a:p>
            <a:pPr>
              <a:lnSpc>
                <a:spcPct val="150000"/>
              </a:lnSpc>
            </a:pPr>
            <a:r>
              <a:rPr lang="vi-VN" sz="1600">
                <a:latin typeface="Times New Roman" panose="02020603050405020304" pitchFamily="18" charset="0"/>
                <a:cs typeface="Times New Roman" panose="02020603050405020304" pitchFamily="18" charset="0"/>
              </a:rPr>
              <a:t>- Kịch bản: + Hệ thống hiển thị giao diện đăng nhập</a:t>
            </a:r>
          </a:p>
          <a:p>
            <a:pPr>
              <a:lnSpc>
                <a:spcPct val="150000"/>
              </a:lnSpc>
            </a:pPr>
            <a:r>
              <a:rPr lang="vi-VN" sz="1600">
                <a:latin typeface="Times New Roman" panose="02020603050405020304" pitchFamily="18" charset="0"/>
                <a:cs typeface="Times New Roman" panose="02020603050405020304" pitchFamily="18" charset="0"/>
              </a:rPr>
              <a:t>                   + Người dùng nhập tài khoản bao gồm tên đăng nhập và mật khẩu</a:t>
            </a:r>
          </a:p>
          <a:p>
            <a:pPr>
              <a:lnSpc>
                <a:spcPct val="150000"/>
              </a:lnSpc>
            </a:pPr>
            <a:r>
              <a:rPr lang="vi-VN" sz="1600">
                <a:latin typeface="Times New Roman" panose="02020603050405020304" pitchFamily="18" charset="0"/>
                <a:cs typeface="Times New Roman" panose="02020603050405020304" pitchFamily="18" charset="0"/>
              </a:rPr>
              <a:t>                   + Hệ thống kiểm tra và xác nhận thông tin đăng nhập, nếu sai yêu cầu    </a:t>
            </a:r>
          </a:p>
          <a:p>
            <a:pPr>
              <a:lnSpc>
                <a:spcPct val="150000"/>
              </a:lnSpc>
            </a:pPr>
            <a:r>
              <a:rPr lang="vi-VN" sz="1600">
                <a:latin typeface="Times New Roman" panose="02020603050405020304" pitchFamily="18" charset="0"/>
                <a:cs typeface="Times New Roman" panose="02020603050405020304" pitchFamily="18" charset="0"/>
              </a:rPr>
              <a:t>                      nhập lại tài khoản</a:t>
            </a:r>
          </a:p>
          <a:p>
            <a:pPr>
              <a:lnSpc>
                <a:spcPct val="150000"/>
              </a:lnSpc>
            </a:pPr>
            <a:r>
              <a:rPr lang="vi-VN" sz="1600">
                <a:latin typeface="Times New Roman" panose="02020603050405020304" pitchFamily="18" charset="0"/>
                <a:cs typeface="Times New Roman" panose="02020603050405020304" pitchFamily="18" charset="0"/>
              </a:rPr>
              <a:t>                   + Hiển thị giao diện chính của website</a:t>
            </a:r>
          </a:p>
          <a:p>
            <a:pPr>
              <a:lnSpc>
                <a:spcPct val="150000"/>
              </a:lnSpc>
            </a:pPr>
            <a:r>
              <a:rPr lang="vi-VN" sz="1600">
                <a:latin typeface="Times New Roman" panose="02020603050405020304" pitchFamily="18" charset="0"/>
                <a:cs typeface="Times New Roman" panose="02020603050405020304" pitchFamily="18" charset="0"/>
              </a:rPr>
              <a:t>                   + Kết thúc ca sử dụng</a:t>
            </a:r>
          </a:p>
        </p:txBody>
      </p:sp>
    </p:spTree>
    <p:extLst>
      <p:ext uri="{BB962C8B-B14F-4D97-AF65-F5344CB8AC3E}">
        <p14:creationId xmlns:p14="http://schemas.microsoft.com/office/powerpoint/2010/main" val="138338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663634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4.1 MÔ HÌNH HÓA YÊU CẦU HỆ THỐNG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369" y="2632"/>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5" y="962257"/>
            <a:ext cx="9716689" cy="738623"/>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 Usecase “Quản lý người dùng”</a:t>
            </a:r>
          </a:p>
          <a:p>
            <a:pPr>
              <a:lnSpc>
                <a:spcPct val="150000"/>
              </a:lnSpc>
            </a:pPr>
            <a:endParaRPr lang="vi-VN">
              <a:latin typeface="Times New Roman" panose="02020603050405020304" pitchFamily="18" charset="0"/>
              <a:cs typeface="Times New Roman" panose="02020603050405020304" pitchFamily="18" charset="0"/>
            </a:endParaRPr>
          </a:p>
        </p:txBody>
      </p:sp>
      <p:sp>
        <p:nvSpPr>
          <p:cNvPr id="3" name="Google Shape;183;p6">
            <a:extLst>
              <a:ext uri="{FF2B5EF4-FFF2-40B4-BE49-F238E27FC236}">
                <a16:creationId xmlns:a16="http://schemas.microsoft.com/office/drawing/2014/main" id="{4DBF22F0-48C6-D96E-ADF1-0A0F21AE9700}"/>
              </a:ext>
            </a:extLst>
          </p:cNvPr>
          <p:cNvSpPr txBox="1"/>
          <p:nvPr/>
        </p:nvSpPr>
        <p:spPr>
          <a:xfrm>
            <a:off x="897295" y="1700880"/>
            <a:ext cx="2876052" cy="4293443"/>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Usecase “Thêm người dùng”</a:t>
            </a:r>
          </a:p>
          <a:p>
            <a:pPr>
              <a:lnSpc>
                <a:spcPct val="150000"/>
              </a:lnSpc>
            </a:pPr>
            <a:r>
              <a:rPr lang="vi-VN">
                <a:latin typeface="Times New Roman" panose="02020603050405020304" pitchFamily="18" charset="0"/>
                <a:cs typeface="Times New Roman" panose="02020603050405020304" pitchFamily="18" charset="0"/>
              </a:rPr>
              <a:t>- Mô tả: Thực hiện chức năng thêm người dùng.</a:t>
            </a:r>
          </a:p>
          <a:p>
            <a:pPr>
              <a:lnSpc>
                <a:spcPct val="150000"/>
              </a:lnSpc>
            </a:pPr>
            <a:r>
              <a:rPr lang="vi-VN">
                <a:latin typeface="Times New Roman" panose="02020603050405020304" pitchFamily="18" charset="0"/>
                <a:cs typeface="Times New Roman" panose="02020603050405020304" pitchFamily="18" charset="0"/>
              </a:rPr>
              <a:t>- Tác nhân: Quản lý</a:t>
            </a:r>
          </a:p>
          <a:p>
            <a:pPr>
              <a:lnSpc>
                <a:spcPct val="150000"/>
              </a:lnSpc>
            </a:pPr>
            <a:r>
              <a:rPr lang="vi-VN">
                <a:latin typeface="Times New Roman" panose="02020603050405020304" pitchFamily="18" charset="0"/>
                <a:cs typeface="Times New Roman" panose="02020603050405020304" pitchFamily="18" charset="0"/>
              </a:rPr>
              <a:t>- Kịch bản: + Quản lý chọn chức năng thêm người dùng</a:t>
            </a:r>
          </a:p>
          <a:p>
            <a:pPr>
              <a:lnSpc>
                <a:spcPct val="150000"/>
              </a:lnSpc>
            </a:pPr>
            <a:r>
              <a:rPr lang="vi-VN">
                <a:latin typeface="Times New Roman" panose="02020603050405020304" pitchFamily="18" charset="0"/>
                <a:cs typeface="Times New Roman" panose="02020603050405020304" pitchFamily="18" charset="0"/>
              </a:rPr>
              <a:t>                   + Hệ thống hiển thị form thêm người dùng</a:t>
            </a:r>
          </a:p>
          <a:p>
            <a:pPr>
              <a:lnSpc>
                <a:spcPct val="150000"/>
              </a:lnSpc>
            </a:pPr>
            <a:r>
              <a:rPr lang="vi-VN">
                <a:latin typeface="Times New Roman" panose="02020603050405020304" pitchFamily="18" charset="0"/>
                <a:cs typeface="Times New Roman" panose="02020603050405020304" pitchFamily="18" charset="0"/>
              </a:rPr>
              <a:t>                   + Quản lý nhập thông tin ( họ tên, …)</a:t>
            </a:r>
          </a:p>
          <a:p>
            <a:pPr>
              <a:lnSpc>
                <a:spcPct val="150000"/>
              </a:lnSpc>
            </a:pPr>
            <a:r>
              <a:rPr lang="vi-VN">
                <a:latin typeface="Times New Roman" panose="02020603050405020304" pitchFamily="18" charset="0"/>
                <a:cs typeface="Times New Roman" panose="02020603050405020304" pitchFamily="18" charset="0"/>
              </a:rPr>
              <a:t>                   +  Hệ thống kiểm tra tính hợp lệ và lưu vào cơ sở dữ liệu</a:t>
            </a:r>
          </a:p>
          <a:p>
            <a:pPr>
              <a:lnSpc>
                <a:spcPct val="150000"/>
              </a:lnSpc>
            </a:pPr>
            <a:r>
              <a:rPr lang="vi-VN">
                <a:latin typeface="Times New Roman" panose="02020603050405020304" pitchFamily="18" charset="0"/>
                <a:cs typeface="Times New Roman" panose="02020603050405020304" pitchFamily="18" charset="0"/>
              </a:rPr>
              <a:t>                   + Kết thúc ca sử dụng</a:t>
            </a:r>
          </a:p>
        </p:txBody>
      </p:sp>
      <p:sp>
        <p:nvSpPr>
          <p:cNvPr id="5" name="Google Shape;183;p6">
            <a:extLst>
              <a:ext uri="{FF2B5EF4-FFF2-40B4-BE49-F238E27FC236}">
                <a16:creationId xmlns:a16="http://schemas.microsoft.com/office/drawing/2014/main" id="{782969DF-A7EE-6195-AA69-AD8CD03BBFFC}"/>
              </a:ext>
            </a:extLst>
          </p:cNvPr>
          <p:cNvSpPr txBox="1"/>
          <p:nvPr/>
        </p:nvSpPr>
        <p:spPr>
          <a:xfrm>
            <a:off x="4398381" y="1700880"/>
            <a:ext cx="3078866" cy="4293443"/>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Usecase “Sửa thông tin người dùng”</a:t>
            </a:r>
          </a:p>
          <a:p>
            <a:pPr>
              <a:lnSpc>
                <a:spcPct val="150000"/>
              </a:lnSpc>
            </a:pPr>
            <a:r>
              <a:rPr lang="vi-VN">
                <a:latin typeface="Times New Roman" panose="02020603050405020304" pitchFamily="18" charset="0"/>
                <a:cs typeface="Times New Roman" panose="02020603050405020304" pitchFamily="18" charset="0"/>
              </a:rPr>
              <a:t>- Mô tả: Thực hiện chức năng sửa thông tin người dùng.</a:t>
            </a:r>
          </a:p>
          <a:p>
            <a:pPr>
              <a:lnSpc>
                <a:spcPct val="150000"/>
              </a:lnSpc>
            </a:pPr>
            <a:r>
              <a:rPr lang="vi-VN">
                <a:latin typeface="Times New Roman" panose="02020603050405020304" pitchFamily="18" charset="0"/>
                <a:cs typeface="Times New Roman" panose="02020603050405020304" pitchFamily="18" charset="0"/>
              </a:rPr>
              <a:t>- Tác nhân: Quản lý</a:t>
            </a:r>
          </a:p>
          <a:p>
            <a:pPr>
              <a:lnSpc>
                <a:spcPct val="150000"/>
              </a:lnSpc>
            </a:pPr>
            <a:r>
              <a:rPr lang="vi-VN">
                <a:latin typeface="Times New Roman" panose="02020603050405020304" pitchFamily="18" charset="0"/>
                <a:cs typeface="Times New Roman" panose="02020603050405020304" pitchFamily="18" charset="0"/>
              </a:rPr>
              <a:t>- Kịch bản: + Quản lý chọn chức năng sửa người dùng</a:t>
            </a:r>
          </a:p>
          <a:p>
            <a:pPr>
              <a:lnSpc>
                <a:spcPct val="150000"/>
              </a:lnSpc>
            </a:pPr>
            <a:r>
              <a:rPr lang="vi-VN">
                <a:latin typeface="Times New Roman" panose="02020603050405020304" pitchFamily="18" charset="0"/>
                <a:cs typeface="Times New Roman" panose="02020603050405020304" pitchFamily="18" charset="0"/>
              </a:rPr>
              <a:t>                   + Quản lý chọn bản ghi cần sửa</a:t>
            </a:r>
          </a:p>
          <a:p>
            <a:pPr>
              <a:lnSpc>
                <a:spcPct val="150000"/>
              </a:lnSpc>
            </a:pPr>
            <a:r>
              <a:rPr lang="vi-VN">
                <a:latin typeface="Times New Roman" panose="02020603050405020304" pitchFamily="18" charset="0"/>
                <a:cs typeface="Times New Roman" panose="02020603050405020304" pitchFamily="18" charset="0"/>
              </a:rPr>
              <a:t>                   + Quản lý sửa thông tin và chọn “Lưu”</a:t>
            </a:r>
          </a:p>
          <a:p>
            <a:pPr>
              <a:lnSpc>
                <a:spcPct val="150000"/>
              </a:lnSpc>
            </a:pPr>
            <a:r>
              <a:rPr lang="vi-VN">
                <a:latin typeface="Times New Roman" panose="02020603050405020304" pitchFamily="18" charset="0"/>
                <a:cs typeface="Times New Roman" panose="02020603050405020304" pitchFamily="18" charset="0"/>
              </a:rPr>
              <a:t>                   + Hệ thống kiểm tra tính hợp lệ và lưu vào cơ sở dữ liệu</a:t>
            </a:r>
          </a:p>
          <a:p>
            <a:pPr>
              <a:lnSpc>
                <a:spcPct val="150000"/>
              </a:lnSpc>
            </a:pPr>
            <a:r>
              <a:rPr lang="vi-VN">
                <a:latin typeface="Times New Roman" panose="02020603050405020304" pitchFamily="18" charset="0"/>
                <a:cs typeface="Times New Roman" panose="02020603050405020304" pitchFamily="18" charset="0"/>
              </a:rPr>
              <a:t>                   + Kết thúc ca sử dụng</a:t>
            </a:r>
          </a:p>
        </p:txBody>
      </p:sp>
      <p:sp>
        <p:nvSpPr>
          <p:cNvPr id="6" name="Google Shape;183;p6">
            <a:extLst>
              <a:ext uri="{FF2B5EF4-FFF2-40B4-BE49-F238E27FC236}">
                <a16:creationId xmlns:a16="http://schemas.microsoft.com/office/drawing/2014/main" id="{9A4FB489-3354-9054-7833-03173D571B30}"/>
              </a:ext>
            </a:extLst>
          </p:cNvPr>
          <p:cNvSpPr txBox="1"/>
          <p:nvPr/>
        </p:nvSpPr>
        <p:spPr>
          <a:xfrm>
            <a:off x="8418655" y="1702894"/>
            <a:ext cx="2876050" cy="4293443"/>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Usecase “Xóa người dùng”</a:t>
            </a:r>
          </a:p>
          <a:p>
            <a:pPr>
              <a:lnSpc>
                <a:spcPct val="150000"/>
              </a:lnSpc>
            </a:pPr>
            <a:r>
              <a:rPr lang="vi-VN">
                <a:latin typeface="Times New Roman" panose="02020603050405020304" pitchFamily="18" charset="0"/>
                <a:cs typeface="Times New Roman" panose="02020603050405020304" pitchFamily="18" charset="0"/>
              </a:rPr>
              <a:t>- Mô tả: Thực hiện chức năng xóa người dùng.</a:t>
            </a:r>
          </a:p>
          <a:p>
            <a:pPr>
              <a:lnSpc>
                <a:spcPct val="150000"/>
              </a:lnSpc>
            </a:pPr>
            <a:r>
              <a:rPr lang="vi-VN">
                <a:latin typeface="Times New Roman" panose="02020603050405020304" pitchFamily="18" charset="0"/>
                <a:cs typeface="Times New Roman" panose="02020603050405020304" pitchFamily="18" charset="0"/>
              </a:rPr>
              <a:t>- Tác nhân: Quản lý</a:t>
            </a:r>
          </a:p>
          <a:p>
            <a:pPr>
              <a:lnSpc>
                <a:spcPct val="150000"/>
              </a:lnSpc>
            </a:pPr>
            <a:r>
              <a:rPr lang="vi-VN">
                <a:latin typeface="Times New Roman" panose="02020603050405020304" pitchFamily="18" charset="0"/>
                <a:cs typeface="Times New Roman" panose="02020603050405020304" pitchFamily="18" charset="0"/>
              </a:rPr>
              <a:t>- Kịch bản: + Quản lý chọn chức năng xóa người dùng</a:t>
            </a:r>
          </a:p>
          <a:p>
            <a:pPr>
              <a:lnSpc>
                <a:spcPct val="150000"/>
              </a:lnSpc>
            </a:pPr>
            <a:r>
              <a:rPr lang="vi-VN">
                <a:latin typeface="Times New Roman" panose="02020603050405020304" pitchFamily="18" charset="0"/>
                <a:cs typeface="Times New Roman" panose="02020603050405020304" pitchFamily="18" charset="0"/>
              </a:rPr>
              <a:t>                   + Hệ thống hiển thị bảng danh sách người dùng</a:t>
            </a:r>
          </a:p>
          <a:p>
            <a:pPr>
              <a:lnSpc>
                <a:spcPct val="150000"/>
              </a:lnSpc>
            </a:pPr>
            <a:r>
              <a:rPr lang="vi-VN">
                <a:latin typeface="Times New Roman" panose="02020603050405020304" pitchFamily="18" charset="0"/>
                <a:cs typeface="Times New Roman" panose="02020603050405020304" pitchFamily="18" charset="0"/>
              </a:rPr>
              <a:t>                   + Quản lý chọn người dùng cần xóa và chọn “Xóa”</a:t>
            </a:r>
          </a:p>
          <a:p>
            <a:pPr>
              <a:lnSpc>
                <a:spcPct val="150000"/>
              </a:lnSpc>
            </a:pPr>
            <a:r>
              <a:rPr lang="vi-VN">
                <a:latin typeface="Times New Roman" panose="02020603050405020304" pitchFamily="18" charset="0"/>
                <a:cs typeface="Times New Roman" panose="02020603050405020304" pitchFamily="18" charset="0"/>
              </a:rPr>
              <a:t>                   + Hệ thống xác nhận và thực hiện xóa khỏi cơ sở dữ liệu</a:t>
            </a:r>
          </a:p>
          <a:p>
            <a:pPr>
              <a:lnSpc>
                <a:spcPct val="150000"/>
              </a:lnSpc>
            </a:pPr>
            <a:r>
              <a:rPr lang="vi-VN">
                <a:latin typeface="Times New Roman" panose="02020603050405020304" pitchFamily="18" charset="0"/>
                <a:cs typeface="Times New Roman" panose="02020603050405020304" pitchFamily="18" charset="0"/>
              </a:rPr>
              <a:t>                   + Kết thúc ca sử dụng</a:t>
            </a:r>
          </a:p>
        </p:txBody>
      </p:sp>
    </p:spTree>
    <p:extLst>
      <p:ext uri="{BB962C8B-B14F-4D97-AF65-F5344CB8AC3E}">
        <p14:creationId xmlns:p14="http://schemas.microsoft.com/office/powerpoint/2010/main" val="182106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663634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4.1 MÔ HÌNH HÓA YÊU CẦU HỆ THỐNG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373" y="14202"/>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5" y="962257"/>
            <a:ext cx="9716689" cy="738623"/>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 Usecase “Quản lý tài liệu”</a:t>
            </a:r>
          </a:p>
          <a:p>
            <a:pPr>
              <a:lnSpc>
                <a:spcPct val="150000"/>
              </a:lnSpc>
            </a:pPr>
            <a:endParaRPr lang="vi-VN">
              <a:latin typeface="Times New Roman" panose="02020603050405020304" pitchFamily="18" charset="0"/>
              <a:cs typeface="Times New Roman" panose="02020603050405020304" pitchFamily="18" charset="0"/>
            </a:endParaRPr>
          </a:p>
        </p:txBody>
      </p:sp>
      <p:sp>
        <p:nvSpPr>
          <p:cNvPr id="3" name="Google Shape;183;p6">
            <a:extLst>
              <a:ext uri="{FF2B5EF4-FFF2-40B4-BE49-F238E27FC236}">
                <a16:creationId xmlns:a16="http://schemas.microsoft.com/office/drawing/2014/main" id="{4DBF22F0-48C6-D96E-ADF1-0A0F21AE9700}"/>
              </a:ext>
            </a:extLst>
          </p:cNvPr>
          <p:cNvSpPr txBox="1"/>
          <p:nvPr/>
        </p:nvSpPr>
        <p:spPr>
          <a:xfrm>
            <a:off x="897295" y="1700880"/>
            <a:ext cx="2876052" cy="461660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Usecase “Thêm tài liệu”</a:t>
            </a:r>
          </a:p>
          <a:p>
            <a:pPr>
              <a:lnSpc>
                <a:spcPct val="150000"/>
              </a:lnSpc>
            </a:pPr>
            <a:r>
              <a:rPr lang="vi-VN">
                <a:latin typeface="Times New Roman" panose="02020603050405020304" pitchFamily="18" charset="0"/>
                <a:cs typeface="Times New Roman" panose="02020603050405020304" pitchFamily="18" charset="0"/>
              </a:rPr>
              <a:t>- Mô tả: Thực hiện chức năng thêm tài liệu khi có thêm tài liệu mới.</a:t>
            </a:r>
          </a:p>
          <a:p>
            <a:pPr>
              <a:lnSpc>
                <a:spcPct val="150000"/>
              </a:lnSpc>
            </a:pPr>
            <a:r>
              <a:rPr lang="vi-VN">
                <a:latin typeface="Times New Roman" panose="02020603050405020304" pitchFamily="18" charset="0"/>
                <a:cs typeface="Times New Roman" panose="02020603050405020304" pitchFamily="18" charset="0"/>
              </a:rPr>
              <a:t>- Tác nhân: Quản lý</a:t>
            </a:r>
          </a:p>
          <a:p>
            <a:pPr>
              <a:lnSpc>
                <a:spcPct val="150000"/>
              </a:lnSpc>
            </a:pPr>
            <a:r>
              <a:rPr lang="vi-VN">
                <a:latin typeface="Times New Roman" panose="02020603050405020304" pitchFamily="18" charset="0"/>
                <a:cs typeface="Times New Roman" panose="02020603050405020304" pitchFamily="18" charset="0"/>
              </a:rPr>
              <a:t>- Kịch bản: + Quản lý chọn chức năng thêm tài liệu</a:t>
            </a:r>
          </a:p>
          <a:p>
            <a:pPr>
              <a:lnSpc>
                <a:spcPct val="150000"/>
              </a:lnSpc>
            </a:pPr>
            <a:r>
              <a:rPr lang="vi-VN">
                <a:latin typeface="Times New Roman" panose="02020603050405020304" pitchFamily="18" charset="0"/>
                <a:cs typeface="Times New Roman" panose="02020603050405020304" pitchFamily="18" charset="0"/>
              </a:rPr>
              <a:t>                   + Hệ thống hiển thị form nhập thông tin</a:t>
            </a:r>
          </a:p>
          <a:p>
            <a:pPr>
              <a:lnSpc>
                <a:spcPct val="150000"/>
              </a:lnSpc>
            </a:pPr>
            <a:r>
              <a:rPr lang="vi-VN">
                <a:latin typeface="Times New Roman" panose="02020603050405020304" pitchFamily="18" charset="0"/>
                <a:cs typeface="Times New Roman" panose="02020603050405020304" pitchFamily="18" charset="0"/>
              </a:rPr>
              <a:t>                   + Quản lý nhập thông tin</a:t>
            </a:r>
          </a:p>
          <a:p>
            <a:pPr>
              <a:lnSpc>
                <a:spcPct val="150000"/>
              </a:lnSpc>
            </a:pPr>
            <a:r>
              <a:rPr lang="vi-VN">
                <a:latin typeface="Times New Roman" panose="02020603050405020304" pitchFamily="18" charset="0"/>
                <a:cs typeface="Times New Roman" panose="02020603050405020304" pitchFamily="18" charset="0"/>
              </a:rPr>
              <a:t>                   + Hệ thống kiểm tra tính hợp lệ của thông tin vừa nhập</a:t>
            </a:r>
          </a:p>
          <a:p>
            <a:pPr>
              <a:lnSpc>
                <a:spcPct val="150000"/>
              </a:lnSpc>
            </a:pPr>
            <a:r>
              <a:rPr lang="vi-VN">
                <a:latin typeface="Times New Roman" panose="02020603050405020304" pitchFamily="18" charset="0"/>
                <a:cs typeface="Times New Roman" panose="02020603050405020304" pitchFamily="18" charset="0"/>
              </a:rPr>
              <a:t>                   + Hệ thống xác nhận và thực hiện lưu vào cơ sở dữ liệu</a:t>
            </a:r>
          </a:p>
          <a:p>
            <a:pPr>
              <a:lnSpc>
                <a:spcPct val="150000"/>
              </a:lnSpc>
            </a:pPr>
            <a:r>
              <a:rPr lang="vi-VN">
                <a:latin typeface="Times New Roman" panose="02020603050405020304" pitchFamily="18" charset="0"/>
                <a:cs typeface="Times New Roman" panose="02020603050405020304" pitchFamily="18" charset="0"/>
              </a:rPr>
              <a:t>                   + Kết thúc ca sử dụng</a:t>
            </a:r>
          </a:p>
        </p:txBody>
      </p:sp>
      <p:sp>
        <p:nvSpPr>
          <p:cNvPr id="5" name="Google Shape;183;p6">
            <a:extLst>
              <a:ext uri="{FF2B5EF4-FFF2-40B4-BE49-F238E27FC236}">
                <a16:creationId xmlns:a16="http://schemas.microsoft.com/office/drawing/2014/main" id="{782969DF-A7EE-6195-AA69-AD8CD03BBFFC}"/>
              </a:ext>
            </a:extLst>
          </p:cNvPr>
          <p:cNvSpPr txBox="1"/>
          <p:nvPr/>
        </p:nvSpPr>
        <p:spPr>
          <a:xfrm>
            <a:off x="3958542" y="1700880"/>
            <a:ext cx="4294207" cy="4939773"/>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Usecase “Sửa thông tin tài liệu”</a:t>
            </a:r>
          </a:p>
          <a:p>
            <a:pPr>
              <a:lnSpc>
                <a:spcPct val="150000"/>
              </a:lnSpc>
            </a:pPr>
            <a:r>
              <a:rPr lang="vi-VN">
                <a:latin typeface="Times New Roman" panose="02020603050405020304" pitchFamily="18" charset="0"/>
                <a:cs typeface="Times New Roman" panose="02020603050405020304" pitchFamily="18" charset="0"/>
              </a:rPr>
              <a:t>- Mô tả: Thực hiện chức năng sửa tài liệu khi phát hiện sai sót.</a:t>
            </a:r>
          </a:p>
          <a:p>
            <a:pPr>
              <a:lnSpc>
                <a:spcPct val="150000"/>
              </a:lnSpc>
            </a:pPr>
            <a:r>
              <a:rPr lang="vi-VN">
                <a:latin typeface="Times New Roman" panose="02020603050405020304" pitchFamily="18" charset="0"/>
                <a:cs typeface="Times New Roman" panose="02020603050405020304" pitchFamily="18" charset="0"/>
              </a:rPr>
              <a:t>- Tác nhân: Quản lý</a:t>
            </a:r>
          </a:p>
          <a:p>
            <a:pPr>
              <a:lnSpc>
                <a:spcPct val="150000"/>
              </a:lnSpc>
            </a:pPr>
            <a:r>
              <a:rPr lang="vi-VN">
                <a:latin typeface="Times New Roman" panose="02020603050405020304" pitchFamily="18" charset="0"/>
                <a:cs typeface="Times New Roman" panose="02020603050405020304" pitchFamily="18" charset="0"/>
              </a:rPr>
              <a:t>- Kịch bản: + Quản lý chọn chức năng sửa thông tin tài liệu</a:t>
            </a:r>
          </a:p>
          <a:p>
            <a:pPr>
              <a:lnSpc>
                <a:spcPct val="150000"/>
              </a:lnSpc>
            </a:pPr>
            <a:r>
              <a:rPr lang="vi-VN">
                <a:latin typeface="Times New Roman" panose="02020603050405020304" pitchFamily="18" charset="0"/>
                <a:cs typeface="Times New Roman" panose="02020603050405020304" pitchFamily="18" charset="0"/>
              </a:rPr>
              <a:t>                   + Hệ thống hiển thị form danh sách tài liệu</a:t>
            </a:r>
          </a:p>
          <a:p>
            <a:pPr>
              <a:lnSpc>
                <a:spcPct val="150000"/>
              </a:lnSpc>
            </a:pPr>
            <a:r>
              <a:rPr lang="vi-VN">
                <a:latin typeface="Times New Roman" panose="02020603050405020304" pitchFamily="18" charset="0"/>
                <a:cs typeface="Times New Roman" panose="02020603050405020304" pitchFamily="18" charset="0"/>
              </a:rPr>
              <a:t>                   + Quản lý nhập chọn tài liệu cần sửa</a:t>
            </a:r>
          </a:p>
          <a:p>
            <a:pPr>
              <a:lnSpc>
                <a:spcPct val="150000"/>
              </a:lnSpc>
            </a:pPr>
            <a:r>
              <a:rPr lang="vi-VN">
                <a:latin typeface="Times New Roman" panose="02020603050405020304" pitchFamily="18" charset="0"/>
                <a:cs typeface="Times New Roman" panose="02020603050405020304" pitchFamily="18" charset="0"/>
              </a:rPr>
              <a:t>                   + Quản lý nhập các thông tin cần sửa và chọn “Lưu”</a:t>
            </a:r>
          </a:p>
          <a:p>
            <a:pPr>
              <a:lnSpc>
                <a:spcPct val="150000"/>
              </a:lnSpc>
            </a:pPr>
            <a:r>
              <a:rPr lang="vi-VN">
                <a:latin typeface="Times New Roman" panose="02020603050405020304" pitchFamily="18" charset="0"/>
                <a:cs typeface="Times New Roman" panose="02020603050405020304" pitchFamily="18" charset="0"/>
              </a:rPr>
              <a:t>                   + Hệ thống kiểm tra tính hợp lệ của thông tin vừa nhập</a:t>
            </a:r>
          </a:p>
          <a:p>
            <a:pPr>
              <a:lnSpc>
                <a:spcPct val="150000"/>
              </a:lnSpc>
            </a:pPr>
            <a:r>
              <a:rPr lang="vi-VN">
                <a:latin typeface="Times New Roman" panose="02020603050405020304" pitchFamily="18" charset="0"/>
                <a:cs typeface="Times New Roman" panose="02020603050405020304" pitchFamily="18" charset="0"/>
              </a:rPr>
              <a:t>                   + Hệ thống xác nhận và thực hiện lưu vào cơ sở dữ liệu</a:t>
            </a:r>
          </a:p>
          <a:p>
            <a:pPr>
              <a:lnSpc>
                <a:spcPct val="150000"/>
              </a:lnSpc>
            </a:pPr>
            <a:r>
              <a:rPr lang="vi-VN">
                <a:latin typeface="Times New Roman" panose="02020603050405020304" pitchFamily="18" charset="0"/>
                <a:cs typeface="Times New Roman" panose="02020603050405020304" pitchFamily="18" charset="0"/>
              </a:rPr>
              <a:t>                   + Kết thúc ca sử dụng</a:t>
            </a:r>
          </a:p>
        </p:txBody>
      </p:sp>
      <p:sp>
        <p:nvSpPr>
          <p:cNvPr id="6" name="Google Shape;183;p6">
            <a:extLst>
              <a:ext uri="{FF2B5EF4-FFF2-40B4-BE49-F238E27FC236}">
                <a16:creationId xmlns:a16="http://schemas.microsoft.com/office/drawing/2014/main" id="{9A4FB489-3354-9054-7833-03173D571B30}"/>
              </a:ext>
            </a:extLst>
          </p:cNvPr>
          <p:cNvSpPr txBox="1"/>
          <p:nvPr/>
        </p:nvSpPr>
        <p:spPr>
          <a:xfrm>
            <a:off x="8695802" y="1700880"/>
            <a:ext cx="2876050" cy="461660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Usecase “Xóa tài liệu”</a:t>
            </a:r>
          </a:p>
          <a:p>
            <a:pPr>
              <a:lnSpc>
                <a:spcPct val="150000"/>
              </a:lnSpc>
            </a:pPr>
            <a:r>
              <a:rPr lang="vi-VN">
                <a:latin typeface="Times New Roman" panose="02020603050405020304" pitchFamily="18" charset="0"/>
                <a:cs typeface="Times New Roman" panose="02020603050405020304" pitchFamily="18" charset="0"/>
              </a:rPr>
              <a:t>- Mô tả: Thực hiện chức năng xóa tài liệu khi tài liệu bị hỏng, mất không sử dụng được nữa.</a:t>
            </a:r>
          </a:p>
          <a:p>
            <a:pPr>
              <a:lnSpc>
                <a:spcPct val="150000"/>
              </a:lnSpc>
            </a:pPr>
            <a:r>
              <a:rPr lang="vi-VN">
                <a:latin typeface="Times New Roman" panose="02020603050405020304" pitchFamily="18" charset="0"/>
                <a:cs typeface="Times New Roman" panose="02020603050405020304" pitchFamily="18" charset="0"/>
              </a:rPr>
              <a:t>- Tác nhân: Quản lý</a:t>
            </a:r>
          </a:p>
          <a:p>
            <a:pPr>
              <a:lnSpc>
                <a:spcPct val="150000"/>
              </a:lnSpc>
            </a:pPr>
            <a:r>
              <a:rPr lang="vi-VN">
                <a:latin typeface="Times New Roman" panose="02020603050405020304" pitchFamily="18" charset="0"/>
                <a:cs typeface="Times New Roman" panose="02020603050405020304" pitchFamily="18" charset="0"/>
              </a:rPr>
              <a:t>- Kịch bản: + Quản lý chọn chức năng xóa tài liệu</a:t>
            </a:r>
          </a:p>
          <a:p>
            <a:pPr>
              <a:lnSpc>
                <a:spcPct val="150000"/>
              </a:lnSpc>
            </a:pPr>
            <a:r>
              <a:rPr lang="vi-VN">
                <a:latin typeface="Times New Roman" panose="02020603050405020304" pitchFamily="18" charset="0"/>
                <a:cs typeface="Times New Roman" panose="02020603050405020304" pitchFamily="18" charset="0"/>
              </a:rPr>
              <a:t>                   + Hệ thống hiển thị form danh sách tài liệu</a:t>
            </a:r>
          </a:p>
          <a:p>
            <a:pPr>
              <a:lnSpc>
                <a:spcPct val="150000"/>
              </a:lnSpc>
            </a:pPr>
            <a:r>
              <a:rPr lang="vi-VN">
                <a:latin typeface="Times New Roman" panose="02020603050405020304" pitchFamily="18" charset="0"/>
                <a:cs typeface="Times New Roman" panose="02020603050405020304" pitchFamily="18" charset="0"/>
              </a:rPr>
              <a:t>                   + Quản lý chọn tài liệu cần xóa và chọn “Xóa”</a:t>
            </a:r>
          </a:p>
          <a:p>
            <a:pPr>
              <a:lnSpc>
                <a:spcPct val="150000"/>
              </a:lnSpc>
            </a:pPr>
            <a:r>
              <a:rPr lang="vi-VN">
                <a:latin typeface="Times New Roman" panose="02020603050405020304" pitchFamily="18" charset="0"/>
                <a:cs typeface="Times New Roman" panose="02020603050405020304" pitchFamily="18" charset="0"/>
              </a:rPr>
              <a:t>                   + Hệ thống xác nhận và thực hiện xóa cơ  khỏi sở dữ liệu</a:t>
            </a:r>
          </a:p>
          <a:p>
            <a:pPr>
              <a:lnSpc>
                <a:spcPct val="150000"/>
              </a:lnSpc>
            </a:pPr>
            <a:r>
              <a:rPr lang="vi-VN">
                <a:latin typeface="Times New Roman" panose="02020603050405020304" pitchFamily="18" charset="0"/>
                <a:cs typeface="Times New Roman" panose="02020603050405020304" pitchFamily="18" charset="0"/>
              </a:rPr>
              <a:t>                   + Kết thúc ca sử dụng</a:t>
            </a:r>
          </a:p>
        </p:txBody>
      </p:sp>
    </p:spTree>
    <p:extLst>
      <p:ext uri="{BB962C8B-B14F-4D97-AF65-F5344CB8AC3E}">
        <p14:creationId xmlns:p14="http://schemas.microsoft.com/office/powerpoint/2010/main" val="218055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663634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4.1 MÔ HÌNH HÓA YÊU CẦU HỆ THỐNG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11941" y="-8941"/>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5" y="962257"/>
            <a:ext cx="9716689" cy="738623"/>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 Usecase “Quản lý mượn trả tài liệu”</a:t>
            </a:r>
          </a:p>
          <a:p>
            <a:pPr>
              <a:lnSpc>
                <a:spcPct val="150000"/>
              </a:lnSpc>
            </a:pPr>
            <a:endParaRPr lang="vi-VN">
              <a:latin typeface="Times New Roman" panose="02020603050405020304" pitchFamily="18" charset="0"/>
              <a:cs typeface="Times New Roman" panose="02020603050405020304" pitchFamily="18" charset="0"/>
            </a:endParaRPr>
          </a:p>
        </p:txBody>
      </p:sp>
      <p:sp>
        <p:nvSpPr>
          <p:cNvPr id="3" name="Google Shape;183;p6">
            <a:extLst>
              <a:ext uri="{FF2B5EF4-FFF2-40B4-BE49-F238E27FC236}">
                <a16:creationId xmlns:a16="http://schemas.microsoft.com/office/drawing/2014/main" id="{4DBF22F0-48C6-D96E-ADF1-0A0F21AE9700}"/>
              </a:ext>
            </a:extLst>
          </p:cNvPr>
          <p:cNvSpPr txBox="1"/>
          <p:nvPr/>
        </p:nvSpPr>
        <p:spPr>
          <a:xfrm>
            <a:off x="897295" y="1700880"/>
            <a:ext cx="4195566" cy="3970277"/>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Usecase “ Quản lý mượn tài liệu”</a:t>
            </a:r>
          </a:p>
          <a:p>
            <a:pPr>
              <a:lnSpc>
                <a:spcPct val="150000"/>
              </a:lnSpc>
            </a:pPr>
            <a:r>
              <a:rPr lang="vi-VN">
                <a:latin typeface="Times New Roman" panose="02020603050405020304" pitchFamily="18" charset="0"/>
                <a:cs typeface="Times New Roman" panose="02020603050405020304" pitchFamily="18" charset="0"/>
              </a:rPr>
              <a:t>- Mô tả: Thực hiện chức năng quản lý mượn tài liệu khi có yêu cầu</a:t>
            </a:r>
          </a:p>
          <a:p>
            <a:pPr>
              <a:lnSpc>
                <a:spcPct val="150000"/>
              </a:lnSpc>
            </a:pPr>
            <a:r>
              <a:rPr lang="vi-VN">
                <a:latin typeface="Times New Roman" panose="02020603050405020304" pitchFamily="18" charset="0"/>
                <a:cs typeface="Times New Roman" panose="02020603050405020304" pitchFamily="18" charset="0"/>
              </a:rPr>
              <a:t>- Tác nhân: Thủ thư</a:t>
            </a:r>
          </a:p>
          <a:p>
            <a:pPr>
              <a:lnSpc>
                <a:spcPct val="150000"/>
              </a:lnSpc>
            </a:pPr>
            <a:r>
              <a:rPr lang="vi-VN">
                <a:latin typeface="Times New Roman" panose="02020603050405020304" pitchFamily="18" charset="0"/>
                <a:cs typeface="Times New Roman" panose="02020603050405020304" pitchFamily="18" charset="0"/>
              </a:rPr>
              <a:t>- Kịch bản: + Thủ thư chọn chức năng quản lý mượn tài liệu</a:t>
            </a:r>
          </a:p>
          <a:p>
            <a:pPr>
              <a:lnSpc>
                <a:spcPct val="150000"/>
              </a:lnSpc>
            </a:pPr>
            <a:r>
              <a:rPr lang="vi-VN">
                <a:latin typeface="Times New Roman" panose="02020603050405020304" pitchFamily="18" charset="0"/>
                <a:cs typeface="Times New Roman" panose="02020603050405020304" pitchFamily="18" charset="0"/>
              </a:rPr>
              <a:t>                   + Hệ thống hiển thị form mượn tài liệu</a:t>
            </a:r>
          </a:p>
          <a:p>
            <a:pPr>
              <a:lnSpc>
                <a:spcPct val="150000"/>
              </a:lnSpc>
            </a:pPr>
            <a:r>
              <a:rPr lang="vi-VN">
                <a:latin typeface="Times New Roman" panose="02020603050405020304" pitchFamily="18" charset="0"/>
                <a:cs typeface="Times New Roman" panose="02020603050405020304" pitchFamily="18" charset="0"/>
              </a:rPr>
              <a:t>                   + Thủ thư nhập thông tin tài liệu và độc giả</a:t>
            </a:r>
          </a:p>
          <a:p>
            <a:pPr>
              <a:lnSpc>
                <a:spcPct val="150000"/>
              </a:lnSpc>
            </a:pPr>
            <a:r>
              <a:rPr lang="vi-VN">
                <a:latin typeface="Times New Roman" panose="02020603050405020304" pitchFamily="18" charset="0"/>
                <a:cs typeface="Times New Roman" panose="02020603050405020304" pitchFamily="18" charset="0"/>
              </a:rPr>
              <a:t>                   + Hệ thống kiểm tra sự hợp lệ của thông tin</a:t>
            </a:r>
          </a:p>
          <a:p>
            <a:pPr>
              <a:lnSpc>
                <a:spcPct val="150000"/>
              </a:lnSpc>
            </a:pPr>
            <a:r>
              <a:rPr lang="vi-VN">
                <a:latin typeface="Times New Roman" panose="02020603050405020304" pitchFamily="18" charset="0"/>
                <a:cs typeface="Times New Roman" panose="02020603050405020304" pitchFamily="18" charset="0"/>
              </a:rPr>
              <a:t>                   + Hệ thống lập phiếu mượn và lưu thông tin độc giả và phiếu mượn vào hệ   thống</a:t>
            </a:r>
          </a:p>
          <a:p>
            <a:pPr>
              <a:lnSpc>
                <a:spcPct val="150000"/>
              </a:lnSpc>
            </a:pPr>
            <a:r>
              <a:rPr lang="vi-VN">
                <a:latin typeface="Times New Roman" panose="02020603050405020304" pitchFamily="18" charset="0"/>
                <a:cs typeface="Times New Roman" panose="02020603050405020304" pitchFamily="18" charset="0"/>
              </a:rPr>
              <a:t>                   + Kết thúc ca sử dụng</a:t>
            </a:r>
          </a:p>
        </p:txBody>
      </p:sp>
      <p:sp>
        <p:nvSpPr>
          <p:cNvPr id="5" name="Google Shape;183;p6">
            <a:extLst>
              <a:ext uri="{FF2B5EF4-FFF2-40B4-BE49-F238E27FC236}">
                <a16:creationId xmlns:a16="http://schemas.microsoft.com/office/drawing/2014/main" id="{782969DF-A7EE-6195-AA69-AD8CD03BBFFC}"/>
              </a:ext>
            </a:extLst>
          </p:cNvPr>
          <p:cNvSpPr txBox="1"/>
          <p:nvPr/>
        </p:nvSpPr>
        <p:spPr>
          <a:xfrm>
            <a:off x="6331352" y="1700880"/>
            <a:ext cx="4294207" cy="3970277"/>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Usecase “ Quản lý trả tài liệu”</a:t>
            </a:r>
          </a:p>
          <a:p>
            <a:pPr>
              <a:lnSpc>
                <a:spcPct val="150000"/>
              </a:lnSpc>
            </a:pPr>
            <a:r>
              <a:rPr lang="vi-VN">
                <a:latin typeface="Times New Roman" panose="02020603050405020304" pitchFamily="18" charset="0"/>
                <a:cs typeface="Times New Roman" panose="02020603050405020304" pitchFamily="18" charset="0"/>
              </a:rPr>
              <a:t>- Mô tả: Thực hiện chức năng quản lý trả tài liệu khi có độc giả trả tài liệu</a:t>
            </a:r>
          </a:p>
          <a:p>
            <a:pPr>
              <a:lnSpc>
                <a:spcPct val="150000"/>
              </a:lnSpc>
            </a:pPr>
            <a:r>
              <a:rPr lang="vi-VN">
                <a:latin typeface="Times New Roman" panose="02020603050405020304" pitchFamily="18" charset="0"/>
                <a:cs typeface="Times New Roman" panose="02020603050405020304" pitchFamily="18" charset="0"/>
              </a:rPr>
              <a:t>- Tác nhân: Thủ thư</a:t>
            </a:r>
          </a:p>
          <a:p>
            <a:pPr>
              <a:lnSpc>
                <a:spcPct val="150000"/>
              </a:lnSpc>
            </a:pPr>
            <a:r>
              <a:rPr lang="vi-VN">
                <a:latin typeface="Times New Roman" panose="02020603050405020304" pitchFamily="18" charset="0"/>
                <a:cs typeface="Times New Roman" panose="02020603050405020304" pitchFamily="18" charset="0"/>
              </a:rPr>
              <a:t>- Kịch bản: + Thủ thư chọn chức năng quản lý trả tài liệu</a:t>
            </a:r>
          </a:p>
          <a:p>
            <a:pPr>
              <a:lnSpc>
                <a:spcPct val="150000"/>
              </a:lnSpc>
            </a:pPr>
            <a:r>
              <a:rPr lang="vi-VN">
                <a:latin typeface="Times New Roman" panose="02020603050405020304" pitchFamily="18" charset="0"/>
                <a:cs typeface="Times New Roman" panose="02020603050405020304" pitchFamily="18" charset="0"/>
              </a:rPr>
              <a:t>                   + Hệ thống hiển thị form trả tài liệu</a:t>
            </a:r>
          </a:p>
          <a:p>
            <a:pPr>
              <a:lnSpc>
                <a:spcPct val="150000"/>
              </a:lnSpc>
            </a:pPr>
            <a:r>
              <a:rPr lang="vi-VN">
                <a:latin typeface="Times New Roman" panose="02020603050405020304" pitchFamily="18" charset="0"/>
                <a:cs typeface="Times New Roman" panose="02020603050405020304" pitchFamily="18" charset="0"/>
              </a:rPr>
              <a:t>                   + Thủ thư nhập thông tin tài liệu và độc giả</a:t>
            </a:r>
          </a:p>
          <a:p>
            <a:pPr>
              <a:lnSpc>
                <a:spcPct val="150000"/>
              </a:lnSpc>
            </a:pPr>
            <a:r>
              <a:rPr lang="vi-VN">
                <a:latin typeface="Times New Roman" panose="02020603050405020304" pitchFamily="18" charset="0"/>
                <a:cs typeface="Times New Roman" panose="02020603050405020304" pitchFamily="18" charset="0"/>
              </a:rPr>
              <a:t>                   + Hệ thống kiểm tra sự hợp lệ của thông tin</a:t>
            </a:r>
          </a:p>
          <a:p>
            <a:pPr>
              <a:lnSpc>
                <a:spcPct val="150000"/>
              </a:lnSpc>
            </a:pPr>
            <a:r>
              <a:rPr lang="vi-VN">
                <a:latin typeface="Times New Roman" panose="02020603050405020304" pitchFamily="18" charset="0"/>
                <a:cs typeface="Times New Roman" panose="02020603050405020304" pitchFamily="18" charset="0"/>
              </a:rPr>
              <a:t>                   + Hệ thống hiển thị thông tin phiếu mượn </a:t>
            </a:r>
          </a:p>
          <a:p>
            <a:pPr>
              <a:lnSpc>
                <a:spcPct val="150000"/>
              </a:lnSpc>
            </a:pPr>
            <a:r>
              <a:rPr lang="vi-VN">
                <a:latin typeface="Times New Roman" panose="02020603050405020304" pitchFamily="18" charset="0"/>
                <a:cs typeface="Times New Roman" panose="02020603050405020304" pitchFamily="18" charset="0"/>
              </a:rPr>
              <a:t>                   + Thủ thư cập nhật lại thông tin phiếu mượn</a:t>
            </a:r>
          </a:p>
          <a:p>
            <a:pPr>
              <a:lnSpc>
                <a:spcPct val="150000"/>
              </a:lnSpc>
            </a:pPr>
            <a:r>
              <a:rPr lang="vi-VN">
                <a:latin typeface="Times New Roman" panose="02020603050405020304" pitchFamily="18" charset="0"/>
                <a:cs typeface="Times New Roman" panose="02020603050405020304" pitchFamily="18" charset="0"/>
              </a:rPr>
              <a:t>                   + Hệ thống cập nhật lại thông tin phiếu mượn</a:t>
            </a:r>
          </a:p>
          <a:p>
            <a:pPr>
              <a:lnSpc>
                <a:spcPct val="150000"/>
              </a:lnSpc>
            </a:pPr>
            <a:r>
              <a:rPr lang="vi-VN">
                <a:latin typeface="Times New Roman" panose="02020603050405020304" pitchFamily="18" charset="0"/>
                <a:cs typeface="Times New Roman" panose="02020603050405020304" pitchFamily="18" charset="0"/>
              </a:rPr>
              <a:t>                   + Kết thúc ca sử dụng</a:t>
            </a:r>
          </a:p>
        </p:txBody>
      </p:sp>
    </p:spTree>
    <p:extLst>
      <p:ext uri="{BB962C8B-B14F-4D97-AF65-F5344CB8AC3E}">
        <p14:creationId xmlns:p14="http://schemas.microsoft.com/office/powerpoint/2010/main" val="44353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663634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4.1 MÔ HÌNH HÓA YÊU CẦU HỆ THỐNG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4706" y="2629"/>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5" y="962257"/>
            <a:ext cx="9716689" cy="3416279"/>
          </a:xfrm>
          <a:prstGeom prst="rect">
            <a:avLst/>
          </a:prstGeom>
          <a:noFill/>
          <a:ln>
            <a:noFill/>
          </a:ln>
        </p:spPr>
        <p:txBody>
          <a:bodyPr spcFirstLastPara="1" wrap="square" lIns="91425" tIns="45700" rIns="91425" bIns="45700" anchor="t" anchorCtr="0">
            <a:spAutoFit/>
          </a:bodyPr>
          <a:lstStyle/>
          <a:p>
            <a:pPr>
              <a:lnSpc>
                <a:spcPct val="150000"/>
              </a:lnSpc>
            </a:pPr>
            <a:r>
              <a:rPr lang="vi-VN" sz="1600">
                <a:latin typeface="Times New Roman" panose="02020603050405020304" pitchFamily="18" charset="0"/>
                <a:cs typeface="Times New Roman" panose="02020603050405020304" pitchFamily="18" charset="0"/>
              </a:rPr>
              <a:t>* Usecase “Tìm kiếm thông tin”</a:t>
            </a:r>
          </a:p>
          <a:p>
            <a:pPr>
              <a:lnSpc>
                <a:spcPct val="150000"/>
              </a:lnSpc>
            </a:pPr>
            <a:r>
              <a:rPr lang="vi-VN" sz="1600">
                <a:latin typeface="Times New Roman" panose="02020603050405020304" pitchFamily="18" charset="0"/>
                <a:cs typeface="Times New Roman" panose="02020603050405020304" pitchFamily="18" charset="0"/>
              </a:rPr>
              <a:t>- Mô tả: Thực hiện chức năng quản lý tìm kiếm tài liệu khi cần</a:t>
            </a:r>
          </a:p>
          <a:p>
            <a:pPr>
              <a:lnSpc>
                <a:spcPct val="150000"/>
              </a:lnSpc>
            </a:pPr>
            <a:r>
              <a:rPr lang="vi-VN" sz="1600">
                <a:latin typeface="Times New Roman" panose="02020603050405020304" pitchFamily="18" charset="0"/>
                <a:cs typeface="Times New Roman" panose="02020603050405020304" pitchFamily="18" charset="0"/>
              </a:rPr>
              <a:t>- Tác nhân: Thủ thư, Độc giả, Quản lý</a:t>
            </a:r>
          </a:p>
          <a:p>
            <a:pPr>
              <a:lnSpc>
                <a:spcPct val="150000"/>
              </a:lnSpc>
            </a:pPr>
            <a:r>
              <a:rPr lang="vi-VN" sz="1600">
                <a:latin typeface="Times New Roman" panose="02020603050405020304" pitchFamily="18" charset="0"/>
                <a:cs typeface="Times New Roman" panose="02020603050405020304" pitchFamily="18" charset="0"/>
              </a:rPr>
              <a:t>- Kịch bản: + Người dùng chọn chức năng tìm kiếm tài liệu</a:t>
            </a:r>
          </a:p>
          <a:p>
            <a:pPr>
              <a:lnSpc>
                <a:spcPct val="150000"/>
              </a:lnSpc>
            </a:pPr>
            <a:r>
              <a:rPr lang="vi-VN" sz="1600">
                <a:latin typeface="Times New Roman" panose="02020603050405020304" pitchFamily="18" charset="0"/>
                <a:cs typeface="Times New Roman" panose="02020603050405020304" pitchFamily="18" charset="0"/>
              </a:rPr>
              <a:t>                   + Hệ thống hiển thị form cho phép người dùng nhập tài liệu vào</a:t>
            </a:r>
          </a:p>
          <a:p>
            <a:pPr>
              <a:lnSpc>
                <a:spcPct val="150000"/>
              </a:lnSpc>
            </a:pPr>
            <a:r>
              <a:rPr lang="vi-VN" sz="1600">
                <a:latin typeface="Times New Roman" panose="02020603050405020304" pitchFamily="18" charset="0"/>
                <a:cs typeface="Times New Roman" panose="02020603050405020304" pitchFamily="18" charset="0"/>
              </a:rPr>
              <a:t>                   + Người dùng nhập tên tài liệu</a:t>
            </a:r>
          </a:p>
          <a:p>
            <a:pPr>
              <a:lnSpc>
                <a:spcPct val="150000"/>
              </a:lnSpc>
            </a:pPr>
            <a:r>
              <a:rPr lang="vi-VN" sz="1600">
                <a:latin typeface="Times New Roman" panose="02020603050405020304" pitchFamily="18" charset="0"/>
                <a:cs typeface="Times New Roman" panose="02020603050405020304" pitchFamily="18" charset="0"/>
              </a:rPr>
              <a:t>                   + Hệ thống kiểm tra nếu có tài liệu như vậy sẽ hiện thi đầy đủ thông tin về tài liêu đó</a:t>
            </a:r>
          </a:p>
          <a:p>
            <a:pPr>
              <a:lnSpc>
                <a:spcPct val="150000"/>
              </a:lnSpc>
            </a:pPr>
            <a:r>
              <a:rPr lang="vi-VN" sz="1600">
                <a:latin typeface="Times New Roman" panose="02020603050405020304" pitchFamily="18" charset="0"/>
                <a:cs typeface="Times New Roman" panose="02020603050405020304" pitchFamily="18" charset="0"/>
              </a:rPr>
              <a:t>                   + Hệ thống thông báo “Không có tài liệu” nếu hệ thống kiểm tra mà không thấy tài liệu</a:t>
            </a:r>
          </a:p>
          <a:p>
            <a:pPr>
              <a:lnSpc>
                <a:spcPct val="150000"/>
              </a:lnSpc>
            </a:pPr>
            <a:r>
              <a:rPr lang="vi-VN" sz="1600">
                <a:latin typeface="Times New Roman" panose="02020603050405020304" pitchFamily="18" charset="0"/>
                <a:cs typeface="Times New Roman" panose="02020603050405020304" pitchFamily="18" charset="0"/>
              </a:rPr>
              <a:t>                   + Kết thúc ca sử dụng</a:t>
            </a:r>
          </a:p>
        </p:txBody>
      </p:sp>
    </p:spTree>
    <p:extLst>
      <p:ext uri="{BB962C8B-B14F-4D97-AF65-F5344CB8AC3E}">
        <p14:creationId xmlns:p14="http://schemas.microsoft.com/office/powerpoint/2010/main" val="85520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663634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4.1 MÔ HÌNH HÓA YÊU CẦU HỆ THỐNG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4705" y="2629"/>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5" y="962257"/>
            <a:ext cx="9716689" cy="2308284"/>
          </a:xfrm>
          <a:prstGeom prst="rect">
            <a:avLst/>
          </a:prstGeom>
          <a:noFill/>
          <a:ln>
            <a:noFill/>
          </a:ln>
        </p:spPr>
        <p:txBody>
          <a:bodyPr spcFirstLastPara="1" wrap="square" lIns="91425" tIns="45700" rIns="91425" bIns="45700" anchor="t" anchorCtr="0">
            <a:spAutoFit/>
          </a:bodyPr>
          <a:lstStyle/>
          <a:p>
            <a:pPr>
              <a:lnSpc>
                <a:spcPct val="150000"/>
              </a:lnSpc>
            </a:pPr>
            <a:r>
              <a:rPr lang="vi-VN" sz="1600">
                <a:latin typeface="Times New Roman" panose="02020603050405020304" pitchFamily="18" charset="0"/>
                <a:cs typeface="Times New Roman" panose="02020603050405020304" pitchFamily="18" charset="0"/>
              </a:rPr>
              <a:t>* Usecase “Thống kê báo cáo”</a:t>
            </a:r>
          </a:p>
          <a:p>
            <a:pPr>
              <a:lnSpc>
                <a:spcPct val="150000"/>
              </a:lnSpc>
            </a:pPr>
            <a:r>
              <a:rPr lang="vi-VN" sz="1600">
                <a:latin typeface="Times New Roman" panose="02020603050405020304" pitchFamily="18" charset="0"/>
                <a:cs typeface="Times New Roman" panose="02020603050405020304" pitchFamily="18" charset="0"/>
              </a:rPr>
              <a:t>- Mô tả: Thực hiện chức năng thôngd kê tài liệu còn lại trong thư viện là bao nhiêu</a:t>
            </a:r>
          </a:p>
          <a:p>
            <a:pPr>
              <a:lnSpc>
                <a:spcPct val="150000"/>
              </a:lnSpc>
            </a:pPr>
            <a:r>
              <a:rPr lang="vi-VN" sz="1600">
                <a:latin typeface="Times New Roman" panose="02020603050405020304" pitchFamily="18" charset="0"/>
                <a:cs typeface="Times New Roman" panose="02020603050405020304" pitchFamily="18" charset="0"/>
              </a:rPr>
              <a:t>- Tác nhân: Quản lý</a:t>
            </a:r>
          </a:p>
          <a:p>
            <a:pPr>
              <a:lnSpc>
                <a:spcPct val="150000"/>
              </a:lnSpc>
            </a:pPr>
            <a:r>
              <a:rPr lang="vi-VN" sz="1600">
                <a:latin typeface="Times New Roman" panose="02020603050405020304" pitchFamily="18" charset="0"/>
                <a:cs typeface="Times New Roman" panose="02020603050405020304" pitchFamily="18" charset="0"/>
              </a:rPr>
              <a:t>- Kịch bản: + Quản lý chọn chức năng thống kê tài liệu còn lại</a:t>
            </a:r>
          </a:p>
          <a:p>
            <a:pPr>
              <a:lnSpc>
                <a:spcPct val="150000"/>
              </a:lnSpc>
            </a:pPr>
            <a:r>
              <a:rPr lang="vi-VN" sz="1600">
                <a:latin typeface="Times New Roman" panose="02020603050405020304" pitchFamily="18" charset="0"/>
                <a:cs typeface="Times New Roman" panose="02020603050405020304" pitchFamily="18" charset="0"/>
              </a:rPr>
              <a:t>                   + Hệ thống trả về form thống kê tài liệu còn lại và số lượng</a:t>
            </a:r>
          </a:p>
          <a:p>
            <a:pPr>
              <a:lnSpc>
                <a:spcPct val="150000"/>
              </a:lnSpc>
            </a:pPr>
            <a:r>
              <a:rPr lang="vi-VN" sz="1600">
                <a:latin typeface="Times New Roman" panose="02020603050405020304" pitchFamily="18" charset="0"/>
                <a:cs typeface="Times New Roman" panose="02020603050405020304" pitchFamily="18" charset="0"/>
              </a:rPr>
              <a:t>                   + Kết thúc ca sử dụng</a:t>
            </a:r>
          </a:p>
        </p:txBody>
      </p:sp>
    </p:spTree>
    <p:extLst>
      <p:ext uri="{BB962C8B-B14F-4D97-AF65-F5344CB8AC3E}">
        <p14:creationId xmlns:p14="http://schemas.microsoft.com/office/powerpoint/2010/main" val="362116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p:nvPr/>
        </p:nvSpPr>
        <p:spPr>
          <a:xfrm>
            <a:off x="470516" y="208914"/>
            <a:ext cx="151195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C55A11"/>
                </a:solidFill>
                <a:latin typeface="Calibri"/>
                <a:ea typeface="Calibri"/>
                <a:cs typeface="Calibri"/>
                <a:sym typeface="Calibri"/>
              </a:rPr>
              <a:t>MỞ ĐẦU</a:t>
            </a:r>
            <a:endParaRPr dirty="0"/>
          </a:p>
        </p:txBody>
      </p:sp>
      <p:sp>
        <p:nvSpPr>
          <p:cNvPr id="110" name="Google Shape;110;p3"/>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 name="Hình ảnh 2" descr="Ảnh có chứa cái kệ, trong nhà, sách, chất chồng&#10;&#10;Mô tả được tạo tự động">
            <a:extLst>
              <a:ext uri="{FF2B5EF4-FFF2-40B4-BE49-F238E27FC236}">
                <a16:creationId xmlns:a16="http://schemas.microsoft.com/office/drawing/2014/main" id="{9005CE43-06F9-4408-97D1-78D3451428F8}"/>
              </a:ext>
            </a:extLst>
          </p:cNvPr>
          <p:cNvPicPr>
            <a:picLocks noChangeAspect="1"/>
          </p:cNvPicPr>
          <p:nvPr/>
        </p:nvPicPr>
        <p:blipFill>
          <a:blip r:embed="rId3"/>
          <a:stretch>
            <a:fillRect/>
          </a:stretch>
        </p:blipFill>
        <p:spPr>
          <a:xfrm>
            <a:off x="1884704" y="732134"/>
            <a:ext cx="8352372" cy="5564768"/>
          </a:xfrm>
          <a:prstGeom prst="rect">
            <a:avLst/>
          </a:prstGeom>
        </p:spPr>
      </p:pic>
    </p:spTree>
  </p:cSld>
  <p:clrMapOvr>
    <a:masterClrMapping/>
  </p:clrMapOvr>
  <p:transition spd="med">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663634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4.1 MÔ HÌNH HÓA YÊU CẦU HỆ THỐNG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4708" y="2629"/>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5" y="962257"/>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4.1.4 Xây dựng biểu đồ UC</a:t>
            </a:r>
          </a:p>
        </p:txBody>
      </p:sp>
      <p:pic>
        <p:nvPicPr>
          <p:cNvPr id="4" name="Hình ảnh 3" descr="Ảnh có chứa biểu đồ&#10;&#10;Mô tả được tạo tự động">
            <a:extLst>
              <a:ext uri="{FF2B5EF4-FFF2-40B4-BE49-F238E27FC236}">
                <a16:creationId xmlns:a16="http://schemas.microsoft.com/office/drawing/2014/main" id="{452BFEA8-6086-B0A7-8329-2151C895155E}"/>
              </a:ext>
            </a:extLst>
          </p:cNvPr>
          <p:cNvPicPr>
            <a:picLocks noChangeAspect="1"/>
          </p:cNvPicPr>
          <p:nvPr/>
        </p:nvPicPr>
        <p:blipFill>
          <a:blip r:embed="rId4"/>
          <a:stretch>
            <a:fillRect/>
          </a:stretch>
        </p:blipFill>
        <p:spPr>
          <a:xfrm>
            <a:off x="3732528" y="1457250"/>
            <a:ext cx="4046220" cy="4331970"/>
          </a:xfrm>
          <a:prstGeom prst="rect">
            <a:avLst/>
          </a:prstGeom>
        </p:spPr>
      </p:pic>
    </p:spTree>
    <p:extLst>
      <p:ext uri="{BB962C8B-B14F-4D97-AF65-F5344CB8AC3E}">
        <p14:creationId xmlns:p14="http://schemas.microsoft.com/office/powerpoint/2010/main" val="260369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806002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4.2 Xây dựng biểu đồ tuần tự cho các UC quan trọng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4702" y="2629"/>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5" y="962257"/>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4" name="Google Shape;183;p6">
            <a:extLst>
              <a:ext uri="{FF2B5EF4-FFF2-40B4-BE49-F238E27FC236}">
                <a16:creationId xmlns:a16="http://schemas.microsoft.com/office/drawing/2014/main" id="{D33CB884-BB38-41AF-13B4-DFE351925471}"/>
              </a:ext>
            </a:extLst>
          </p:cNvPr>
          <p:cNvSpPr txBox="1"/>
          <p:nvPr/>
        </p:nvSpPr>
        <p:spPr>
          <a:xfrm>
            <a:off x="870287" y="1008883"/>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5" name="Google Shape;183;p6">
            <a:extLst>
              <a:ext uri="{FF2B5EF4-FFF2-40B4-BE49-F238E27FC236}">
                <a16:creationId xmlns:a16="http://schemas.microsoft.com/office/drawing/2014/main" id="{640967BF-A47D-2703-1766-8868087D53AA}"/>
              </a:ext>
            </a:extLst>
          </p:cNvPr>
          <p:cNvSpPr txBox="1"/>
          <p:nvPr/>
        </p:nvSpPr>
        <p:spPr>
          <a:xfrm>
            <a:off x="1049695" y="1114657"/>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6" name="Google Shape;183;p6">
            <a:extLst>
              <a:ext uri="{FF2B5EF4-FFF2-40B4-BE49-F238E27FC236}">
                <a16:creationId xmlns:a16="http://schemas.microsoft.com/office/drawing/2014/main" id="{9E4675FD-C829-7C8A-557A-8380792E4FE1}"/>
              </a:ext>
            </a:extLst>
          </p:cNvPr>
          <p:cNvSpPr txBox="1"/>
          <p:nvPr/>
        </p:nvSpPr>
        <p:spPr>
          <a:xfrm>
            <a:off x="744895" y="1056491"/>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7" name="Google Shape;183;p6">
            <a:extLst>
              <a:ext uri="{FF2B5EF4-FFF2-40B4-BE49-F238E27FC236}">
                <a16:creationId xmlns:a16="http://schemas.microsoft.com/office/drawing/2014/main" id="{A36215D5-C78F-986D-6CED-C5DFADDC14A5}"/>
              </a:ext>
            </a:extLst>
          </p:cNvPr>
          <p:cNvSpPr txBox="1"/>
          <p:nvPr/>
        </p:nvSpPr>
        <p:spPr>
          <a:xfrm>
            <a:off x="897295" y="1208891"/>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Đăng nhập</a:t>
            </a:r>
          </a:p>
        </p:txBody>
      </p:sp>
      <p:pic>
        <p:nvPicPr>
          <p:cNvPr id="9" name="Hình ảnh 8" descr="Ảnh có chứa biểu đồ&#10;&#10;Mô tả được tạo tự động">
            <a:extLst>
              <a:ext uri="{FF2B5EF4-FFF2-40B4-BE49-F238E27FC236}">
                <a16:creationId xmlns:a16="http://schemas.microsoft.com/office/drawing/2014/main" id="{63EA9B9B-C17C-6CD1-2288-CF261BF6CB99}"/>
              </a:ext>
            </a:extLst>
          </p:cNvPr>
          <p:cNvPicPr>
            <a:picLocks noChangeAspect="1"/>
          </p:cNvPicPr>
          <p:nvPr/>
        </p:nvPicPr>
        <p:blipFill>
          <a:blip r:embed="rId4"/>
          <a:stretch>
            <a:fillRect/>
          </a:stretch>
        </p:blipFill>
        <p:spPr>
          <a:xfrm>
            <a:off x="3230245" y="1721802"/>
            <a:ext cx="5731510" cy="3414395"/>
          </a:xfrm>
          <a:prstGeom prst="rect">
            <a:avLst/>
          </a:prstGeom>
        </p:spPr>
      </p:pic>
    </p:spTree>
    <p:extLst>
      <p:ext uri="{BB962C8B-B14F-4D97-AF65-F5344CB8AC3E}">
        <p14:creationId xmlns:p14="http://schemas.microsoft.com/office/powerpoint/2010/main" val="164313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806002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4.2 Xây dựng biểu đồ tuần tự cho các UC quan trọng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4702" y="2629"/>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5" y="962257"/>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4" name="Google Shape;183;p6">
            <a:extLst>
              <a:ext uri="{FF2B5EF4-FFF2-40B4-BE49-F238E27FC236}">
                <a16:creationId xmlns:a16="http://schemas.microsoft.com/office/drawing/2014/main" id="{D33CB884-BB38-41AF-13B4-DFE351925471}"/>
              </a:ext>
            </a:extLst>
          </p:cNvPr>
          <p:cNvSpPr txBox="1"/>
          <p:nvPr/>
        </p:nvSpPr>
        <p:spPr>
          <a:xfrm>
            <a:off x="870287" y="1008883"/>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5" name="Google Shape;183;p6">
            <a:extLst>
              <a:ext uri="{FF2B5EF4-FFF2-40B4-BE49-F238E27FC236}">
                <a16:creationId xmlns:a16="http://schemas.microsoft.com/office/drawing/2014/main" id="{640967BF-A47D-2703-1766-8868087D53AA}"/>
              </a:ext>
            </a:extLst>
          </p:cNvPr>
          <p:cNvSpPr txBox="1"/>
          <p:nvPr/>
        </p:nvSpPr>
        <p:spPr>
          <a:xfrm>
            <a:off x="1049695" y="1114657"/>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6" name="Google Shape;183;p6">
            <a:extLst>
              <a:ext uri="{FF2B5EF4-FFF2-40B4-BE49-F238E27FC236}">
                <a16:creationId xmlns:a16="http://schemas.microsoft.com/office/drawing/2014/main" id="{9E4675FD-C829-7C8A-557A-8380792E4FE1}"/>
              </a:ext>
            </a:extLst>
          </p:cNvPr>
          <p:cNvSpPr txBox="1"/>
          <p:nvPr/>
        </p:nvSpPr>
        <p:spPr>
          <a:xfrm>
            <a:off x="744895" y="1056491"/>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7" name="Google Shape;183;p6">
            <a:extLst>
              <a:ext uri="{FF2B5EF4-FFF2-40B4-BE49-F238E27FC236}">
                <a16:creationId xmlns:a16="http://schemas.microsoft.com/office/drawing/2014/main" id="{A36215D5-C78F-986D-6CED-C5DFADDC14A5}"/>
              </a:ext>
            </a:extLst>
          </p:cNvPr>
          <p:cNvSpPr txBox="1"/>
          <p:nvPr/>
        </p:nvSpPr>
        <p:spPr>
          <a:xfrm>
            <a:off x="897295" y="1208891"/>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Thêm người dùng</a:t>
            </a:r>
          </a:p>
        </p:txBody>
      </p:sp>
      <p:pic>
        <p:nvPicPr>
          <p:cNvPr id="3" name="Hình ảnh 2">
            <a:extLst>
              <a:ext uri="{FF2B5EF4-FFF2-40B4-BE49-F238E27FC236}">
                <a16:creationId xmlns:a16="http://schemas.microsoft.com/office/drawing/2014/main" id="{EE90B9F2-519B-906D-1AEF-F1C8BE85D481}"/>
              </a:ext>
            </a:extLst>
          </p:cNvPr>
          <p:cNvPicPr>
            <a:picLocks noChangeAspect="1"/>
          </p:cNvPicPr>
          <p:nvPr/>
        </p:nvPicPr>
        <p:blipFill>
          <a:blip r:embed="rId4"/>
          <a:stretch>
            <a:fillRect/>
          </a:stretch>
        </p:blipFill>
        <p:spPr>
          <a:xfrm>
            <a:off x="3230245" y="1914207"/>
            <a:ext cx="5731510" cy="3029585"/>
          </a:xfrm>
          <a:prstGeom prst="rect">
            <a:avLst/>
          </a:prstGeom>
        </p:spPr>
      </p:pic>
    </p:spTree>
    <p:extLst>
      <p:ext uri="{BB962C8B-B14F-4D97-AF65-F5344CB8AC3E}">
        <p14:creationId xmlns:p14="http://schemas.microsoft.com/office/powerpoint/2010/main" val="348227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806002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4.2 Xây dựng biểu đồ tuần tự cho các UC quan trọng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4702" y="2629"/>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5" y="962257"/>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4" name="Google Shape;183;p6">
            <a:extLst>
              <a:ext uri="{FF2B5EF4-FFF2-40B4-BE49-F238E27FC236}">
                <a16:creationId xmlns:a16="http://schemas.microsoft.com/office/drawing/2014/main" id="{D33CB884-BB38-41AF-13B4-DFE351925471}"/>
              </a:ext>
            </a:extLst>
          </p:cNvPr>
          <p:cNvSpPr txBox="1"/>
          <p:nvPr/>
        </p:nvSpPr>
        <p:spPr>
          <a:xfrm>
            <a:off x="870287" y="1008883"/>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5" name="Google Shape;183;p6">
            <a:extLst>
              <a:ext uri="{FF2B5EF4-FFF2-40B4-BE49-F238E27FC236}">
                <a16:creationId xmlns:a16="http://schemas.microsoft.com/office/drawing/2014/main" id="{640967BF-A47D-2703-1766-8868087D53AA}"/>
              </a:ext>
            </a:extLst>
          </p:cNvPr>
          <p:cNvSpPr txBox="1"/>
          <p:nvPr/>
        </p:nvSpPr>
        <p:spPr>
          <a:xfrm>
            <a:off x="1049695" y="1114657"/>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6" name="Google Shape;183;p6">
            <a:extLst>
              <a:ext uri="{FF2B5EF4-FFF2-40B4-BE49-F238E27FC236}">
                <a16:creationId xmlns:a16="http://schemas.microsoft.com/office/drawing/2014/main" id="{9E4675FD-C829-7C8A-557A-8380792E4FE1}"/>
              </a:ext>
            </a:extLst>
          </p:cNvPr>
          <p:cNvSpPr txBox="1"/>
          <p:nvPr/>
        </p:nvSpPr>
        <p:spPr>
          <a:xfrm>
            <a:off x="744895" y="1056491"/>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7" name="Google Shape;183;p6">
            <a:extLst>
              <a:ext uri="{FF2B5EF4-FFF2-40B4-BE49-F238E27FC236}">
                <a16:creationId xmlns:a16="http://schemas.microsoft.com/office/drawing/2014/main" id="{A36215D5-C78F-986D-6CED-C5DFADDC14A5}"/>
              </a:ext>
            </a:extLst>
          </p:cNvPr>
          <p:cNvSpPr txBox="1"/>
          <p:nvPr/>
        </p:nvSpPr>
        <p:spPr>
          <a:xfrm>
            <a:off x="897295" y="1208891"/>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Sửa thông tin người dùng</a:t>
            </a:r>
          </a:p>
        </p:txBody>
      </p:sp>
      <p:pic>
        <p:nvPicPr>
          <p:cNvPr id="9" name="Hình ảnh 8">
            <a:extLst>
              <a:ext uri="{FF2B5EF4-FFF2-40B4-BE49-F238E27FC236}">
                <a16:creationId xmlns:a16="http://schemas.microsoft.com/office/drawing/2014/main" id="{C35C3FB9-039D-42BE-3D85-C8BCD3332E89}"/>
              </a:ext>
            </a:extLst>
          </p:cNvPr>
          <p:cNvPicPr>
            <a:picLocks noChangeAspect="1"/>
          </p:cNvPicPr>
          <p:nvPr/>
        </p:nvPicPr>
        <p:blipFill>
          <a:blip r:embed="rId4"/>
          <a:stretch>
            <a:fillRect/>
          </a:stretch>
        </p:blipFill>
        <p:spPr>
          <a:xfrm>
            <a:off x="2970211" y="1939865"/>
            <a:ext cx="6035243" cy="3444197"/>
          </a:xfrm>
          <a:prstGeom prst="rect">
            <a:avLst/>
          </a:prstGeom>
        </p:spPr>
      </p:pic>
    </p:spTree>
    <p:extLst>
      <p:ext uri="{BB962C8B-B14F-4D97-AF65-F5344CB8AC3E}">
        <p14:creationId xmlns:p14="http://schemas.microsoft.com/office/powerpoint/2010/main" val="170738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806002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4.2 Xây dựng biểu đồ tuần tự cho các UC quan trọng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4702" y="2629"/>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5" y="962257"/>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4" name="Google Shape;183;p6">
            <a:extLst>
              <a:ext uri="{FF2B5EF4-FFF2-40B4-BE49-F238E27FC236}">
                <a16:creationId xmlns:a16="http://schemas.microsoft.com/office/drawing/2014/main" id="{D33CB884-BB38-41AF-13B4-DFE351925471}"/>
              </a:ext>
            </a:extLst>
          </p:cNvPr>
          <p:cNvSpPr txBox="1"/>
          <p:nvPr/>
        </p:nvSpPr>
        <p:spPr>
          <a:xfrm>
            <a:off x="870287" y="1008883"/>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5" name="Google Shape;183;p6">
            <a:extLst>
              <a:ext uri="{FF2B5EF4-FFF2-40B4-BE49-F238E27FC236}">
                <a16:creationId xmlns:a16="http://schemas.microsoft.com/office/drawing/2014/main" id="{640967BF-A47D-2703-1766-8868087D53AA}"/>
              </a:ext>
            </a:extLst>
          </p:cNvPr>
          <p:cNvSpPr txBox="1"/>
          <p:nvPr/>
        </p:nvSpPr>
        <p:spPr>
          <a:xfrm>
            <a:off x="1049695" y="1114657"/>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6" name="Google Shape;183;p6">
            <a:extLst>
              <a:ext uri="{FF2B5EF4-FFF2-40B4-BE49-F238E27FC236}">
                <a16:creationId xmlns:a16="http://schemas.microsoft.com/office/drawing/2014/main" id="{9E4675FD-C829-7C8A-557A-8380792E4FE1}"/>
              </a:ext>
            </a:extLst>
          </p:cNvPr>
          <p:cNvSpPr txBox="1"/>
          <p:nvPr/>
        </p:nvSpPr>
        <p:spPr>
          <a:xfrm>
            <a:off x="744895" y="1056491"/>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7" name="Google Shape;183;p6">
            <a:extLst>
              <a:ext uri="{FF2B5EF4-FFF2-40B4-BE49-F238E27FC236}">
                <a16:creationId xmlns:a16="http://schemas.microsoft.com/office/drawing/2014/main" id="{A36215D5-C78F-986D-6CED-C5DFADDC14A5}"/>
              </a:ext>
            </a:extLst>
          </p:cNvPr>
          <p:cNvSpPr txBox="1"/>
          <p:nvPr/>
        </p:nvSpPr>
        <p:spPr>
          <a:xfrm>
            <a:off x="897295" y="1208891"/>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Xóa người dùng</a:t>
            </a:r>
          </a:p>
        </p:txBody>
      </p:sp>
      <p:pic>
        <p:nvPicPr>
          <p:cNvPr id="3" name="Hình ảnh 2">
            <a:extLst>
              <a:ext uri="{FF2B5EF4-FFF2-40B4-BE49-F238E27FC236}">
                <a16:creationId xmlns:a16="http://schemas.microsoft.com/office/drawing/2014/main" id="{453A75E9-3C0B-2ACA-D9E5-808DFDA0CD09}"/>
              </a:ext>
            </a:extLst>
          </p:cNvPr>
          <p:cNvPicPr>
            <a:picLocks noChangeAspect="1"/>
          </p:cNvPicPr>
          <p:nvPr/>
        </p:nvPicPr>
        <p:blipFill>
          <a:blip r:embed="rId4"/>
          <a:stretch>
            <a:fillRect/>
          </a:stretch>
        </p:blipFill>
        <p:spPr>
          <a:xfrm>
            <a:off x="2778835" y="1914524"/>
            <a:ext cx="5731510" cy="3028950"/>
          </a:xfrm>
          <a:prstGeom prst="rect">
            <a:avLst/>
          </a:prstGeom>
        </p:spPr>
      </p:pic>
    </p:spTree>
    <p:extLst>
      <p:ext uri="{BB962C8B-B14F-4D97-AF65-F5344CB8AC3E}">
        <p14:creationId xmlns:p14="http://schemas.microsoft.com/office/powerpoint/2010/main" val="382765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806002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4.2 Xây dựng biểu đồ tuần tự cho các UC quan trọng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4702" y="2629"/>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5" y="962257"/>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4" name="Google Shape;183;p6">
            <a:extLst>
              <a:ext uri="{FF2B5EF4-FFF2-40B4-BE49-F238E27FC236}">
                <a16:creationId xmlns:a16="http://schemas.microsoft.com/office/drawing/2014/main" id="{D33CB884-BB38-41AF-13B4-DFE351925471}"/>
              </a:ext>
            </a:extLst>
          </p:cNvPr>
          <p:cNvSpPr txBox="1"/>
          <p:nvPr/>
        </p:nvSpPr>
        <p:spPr>
          <a:xfrm>
            <a:off x="870287" y="1008883"/>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5" name="Google Shape;183;p6">
            <a:extLst>
              <a:ext uri="{FF2B5EF4-FFF2-40B4-BE49-F238E27FC236}">
                <a16:creationId xmlns:a16="http://schemas.microsoft.com/office/drawing/2014/main" id="{640967BF-A47D-2703-1766-8868087D53AA}"/>
              </a:ext>
            </a:extLst>
          </p:cNvPr>
          <p:cNvSpPr txBox="1"/>
          <p:nvPr/>
        </p:nvSpPr>
        <p:spPr>
          <a:xfrm>
            <a:off x="1049695" y="1114657"/>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6" name="Google Shape;183;p6">
            <a:extLst>
              <a:ext uri="{FF2B5EF4-FFF2-40B4-BE49-F238E27FC236}">
                <a16:creationId xmlns:a16="http://schemas.microsoft.com/office/drawing/2014/main" id="{9E4675FD-C829-7C8A-557A-8380792E4FE1}"/>
              </a:ext>
            </a:extLst>
          </p:cNvPr>
          <p:cNvSpPr txBox="1"/>
          <p:nvPr/>
        </p:nvSpPr>
        <p:spPr>
          <a:xfrm>
            <a:off x="744895" y="1056491"/>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7" name="Google Shape;183;p6">
            <a:extLst>
              <a:ext uri="{FF2B5EF4-FFF2-40B4-BE49-F238E27FC236}">
                <a16:creationId xmlns:a16="http://schemas.microsoft.com/office/drawing/2014/main" id="{A36215D5-C78F-986D-6CED-C5DFADDC14A5}"/>
              </a:ext>
            </a:extLst>
          </p:cNvPr>
          <p:cNvSpPr txBox="1"/>
          <p:nvPr/>
        </p:nvSpPr>
        <p:spPr>
          <a:xfrm>
            <a:off x="897295" y="1208891"/>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Thêm tài liệu</a:t>
            </a:r>
          </a:p>
        </p:txBody>
      </p:sp>
      <p:pic>
        <p:nvPicPr>
          <p:cNvPr id="3" name="Hình ảnh 2" descr="Ảnh có chứa biểu đồ&#10;&#10;Mô tả được tạo tự động">
            <a:extLst>
              <a:ext uri="{FF2B5EF4-FFF2-40B4-BE49-F238E27FC236}">
                <a16:creationId xmlns:a16="http://schemas.microsoft.com/office/drawing/2014/main" id="{0CB55A90-4EDE-0C85-45B9-6D780FEC00A0}"/>
              </a:ext>
            </a:extLst>
          </p:cNvPr>
          <p:cNvPicPr>
            <a:picLocks noChangeAspect="1"/>
          </p:cNvPicPr>
          <p:nvPr/>
        </p:nvPicPr>
        <p:blipFill>
          <a:blip r:embed="rId4"/>
          <a:stretch>
            <a:fillRect/>
          </a:stretch>
        </p:blipFill>
        <p:spPr>
          <a:xfrm>
            <a:off x="3230245" y="1743075"/>
            <a:ext cx="5731510" cy="3371850"/>
          </a:xfrm>
          <a:prstGeom prst="rect">
            <a:avLst/>
          </a:prstGeom>
        </p:spPr>
      </p:pic>
    </p:spTree>
    <p:extLst>
      <p:ext uri="{BB962C8B-B14F-4D97-AF65-F5344CB8AC3E}">
        <p14:creationId xmlns:p14="http://schemas.microsoft.com/office/powerpoint/2010/main" val="154429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806002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4.2 Xây dựng biểu đồ tuần tự cho các UC quan trọng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4702" y="2629"/>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5" y="962257"/>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4" name="Google Shape;183;p6">
            <a:extLst>
              <a:ext uri="{FF2B5EF4-FFF2-40B4-BE49-F238E27FC236}">
                <a16:creationId xmlns:a16="http://schemas.microsoft.com/office/drawing/2014/main" id="{D33CB884-BB38-41AF-13B4-DFE351925471}"/>
              </a:ext>
            </a:extLst>
          </p:cNvPr>
          <p:cNvSpPr txBox="1"/>
          <p:nvPr/>
        </p:nvSpPr>
        <p:spPr>
          <a:xfrm>
            <a:off x="870287" y="1008883"/>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5" name="Google Shape;183;p6">
            <a:extLst>
              <a:ext uri="{FF2B5EF4-FFF2-40B4-BE49-F238E27FC236}">
                <a16:creationId xmlns:a16="http://schemas.microsoft.com/office/drawing/2014/main" id="{640967BF-A47D-2703-1766-8868087D53AA}"/>
              </a:ext>
            </a:extLst>
          </p:cNvPr>
          <p:cNvSpPr txBox="1"/>
          <p:nvPr/>
        </p:nvSpPr>
        <p:spPr>
          <a:xfrm>
            <a:off x="1049695" y="1114657"/>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6" name="Google Shape;183;p6">
            <a:extLst>
              <a:ext uri="{FF2B5EF4-FFF2-40B4-BE49-F238E27FC236}">
                <a16:creationId xmlns:a16="http://schemas.microsoft.com/office/drawing/2014/main" id="{9E4675FD-C829-7C8A-557A-8380792E4FE1}"/>
              </a:ext>
            </a:extLst>
          </p:cNvPr>
          <p:cNvSpPr txBox="1"/>
          <p:nvPr/>
        </p:nvSpPr>
        <p:spPr>
          <a:xfrm>
            <a:off x="744895" y="1056491"/>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7" name="Google Shape;183;p6">
            <a:extLst>
              <a:ext uri="{FF2B5EF4-FFF2-40B4-BE49-F238E27FC236}">
                <a16:creationId xmlns:a16="http://schemas.microsoft.com/office/drawing/2014/main" id="{A36215D5-C78F-986D-6CED-C5DFADDC14A5}"/>
              </a:ext>
            </a:extLst>
          </p:cNvPr>
          <p:cNvSpPr txBox="1"/>
          <p:nvPr/>
        </p:nvSpPr>
        <p:spPr>
          <a:xfrm>
            <a:off x="897295" y="1208891"/>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Xóa tài liệu</a:t>
            </a:r>
          </a:p>
        </p:txBody>
      </p:sp>
      <p:pic>
        <p:nvPicPr>
          <p:cNvPr id="3" name="Hình ảnh 2">
            <a:extLst>
              <a:ext uri="{FF2B5EF4-FFF2-40B4-BE49-F238E27FC236}">
                <a16:creationId xmlns:a16="http://schemas.microsoft.com/office/drawing/2014/main" id="{3FAB3642-707B-3087-F389-65D00689E300}"/>
              </a:ext>
            </a:extLst>
          </p:cNvPr>
          <p:cNvPicPr>
            <a:picLocks noChangeAspect="1"/>
          </p:cNvPicPr>
          <p:nvPr/>
        </p:nvPicPr>
        <p:blipFill>
          <a:blip r:embed="rId4"/>
          <a:stretch>
            <a:fillRect/>
          </a:stretch>
        </p:blipFill>
        <p:spPr>
          <a:xfrm>
            <a:off x="3230245" y="1768792"/>
            <a:ext cx="5731510" cy="3320415"/>
          </a:xfrm>
          <a:prstGeom prst="rect">
            <a:avLst/>
          </a:prstGeom>
        </p:spPr>
      </p:pic>
    </p:spTree>
    <p:extLst>
      <p:ext uri="{BB962C8B-B14F-4D97-AF65-F5344CB8AC3E}">
        <p14:creationId xmlns:p14="http://schemas.microsoft.com/office/powerpoint/2010/main" val="427826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806002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4.2 Xây dựng biểu đồ tuần tự cho các UC quan trọng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4702" y="2629"/>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5" y="962257"/>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4" name="Google Shape;183;p6">
            <a:extLst>
              <a:ext uri="{FF2B5EF4-FFF2-40B4-BE49-F238E27FC236}">
                <a16:creationId xmlns:a16="http://schemas.microsoft.com/office/drawing/2014/main" id="{D33CB884-BB38-41AF-13B4-DFE351925471}"/>
              </a:ext>
            </a:extLst>
          </p:cNvPr>
          <p:cNvSpPr txBox="1"/>
          <p:nvPr/>
        </p:nvSpPr>
        <p:spPr>
          <a:xfrm>
            <a:off x="870287" y="1008883"/>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5" name="Google Shape;183;p6">
            <a:extLst>
              <a:ext uri="{FF2B5EF4-FFF2-40B4-BE49-F238E27FC236}">
                <a16:creationId xmlns:a16="http://schemas.microsoft.com/office/drawing/2014/main" id="{640967BF-A47D-2703-1766-8868087D53AA}"/>
              </a:ext>
            </a:extLst>
          </p:cNvPr>
          <p:cNvSpPr txBox="1"/>
          <p:nvPr/>
        </p:nvSpPr>
        <p:spPr>
          <a:xfrm>
            <a:off x="1049695" y="1114657"/>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6" name="Google Shape;183;p6">
            <a:extLst>
              <a:ext uri="{FF2B5EF4-FFF2-40B4-BE49-F238E27FC236}">
                <a16:creationId xmlns:a16="http://schemas.microsoft.com/office/drawing/2014/main" id="{9E4675FD-C829-7C8A-557A-8380792E4FE1}"/>
              </a:ext>
            </a:extLst>
          </p:cNvPr>
          <p:cNvSpPr txBox="1"/>
          <p:nvPr/>
        </p:nvSpPr>
        <p:spPr>
          <a:xfrm>
            <a:off x="744895" y="1056491"/>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7" name="Google Shape;183;p6">
            <a:extLst>
              <a:ext uri="{FF2B5EF4-FFF2-40B4-BE49-F238E27FC236}">
                <a16:creationId xmlns:a16="http://schemas.microsoft.com/office/drawing/2014/main" id="{A36215D5-C78F-986D-6CED-C5DFADDC14A5}"/>
              </a:ext>
            </a:extLst>
          </p:cNvPr>
          <p:cNvSpPr txBox="1"/>
          <p:nvPr/>
        </p:nvSpPr>
        <p:spPr>
          <a:xfrm>
            <a:off x="897295" y="1208891"/>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Sửa tài liệu</a:t>
            </a:r>
          </a:p>
        </p:txBody>
      </p:sp>
      <p:pic>
        <p:nvPicPr>
          <p:cNvPr id="3" name="Hình ảnh 2" descr="Ảnh có chứa văn bản, bản đồ, trong nhà&#10;&#10;Mô tả được tạo tự động">
            <a:extLst>
              <a:ext uri="{FF2B5EF4-FFF2-40B4-BE49-F238E27FC236}">
                <a16:creationId xmlns:a16="http://schemas.microsoft.com/office/drawing/2014/main" id="{99A4FE90-C7B1-0E76-8CE6-B523BDCE5143}"/>
              </a:ext>
            </a:extLst>
          </p:cNvPr>
          <p:cNvPicPr>
            <a:picLocks noChangeAspect="1"/>
          </p:cNvPicPr>
          <p:nvPr/>
        </p:nvPicPr>
        <p:blipFill>
          <a:blip r:embed="rId4"/>
          <a:stretch>
            <a:fillRect/>
          </a:stretch>
        </p:blipFill>
        <p:spPr>
          <a:xfrm>
            <a:off x="3230245" y="1727835"/>
            <a:ext cx="5731510" cy="3402330"/>
          </a:xfrm>
          <a:prstGeom prst="rect">
            <a:avLst/>
          </a:prstGeom>
        </p:spPr>
      </p:pic>
    </p:spTree>
    <p:extLst>
      <p:ext uri="{BB962C8B-B14F-4D97-AF65-F5344CB8AC3E}">
        <p14:creationId xmlns:p14="http://schemas.microsoft.com/office/powerpoint/2010/main" val="68841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806002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4.2 Xây dựng biểu đồ tuần tự cho các UC quan trọng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4702" y="2629"/>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5" y="962257"/>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4" name="Google Shape;183;p6">
            <a:extLst>
              <a:ext uri="{FF2B5EF4-FFF2-40B4-BE49-F238E27FC236}">
                <a16:creationId xmlns:a16="http://schemas.microsoft.com/office/drawing/2014/main" id="{D33CB884-BB38-41AF-13B4-DFE351925471}"/>
              </a:ext>
            </a:extLst>
          </p:cNvPr>
          <p:cNvSpPr txBox="1"/>
          <p:nvPr/>
        </p:nvSpPr>
        <p:spPr>
          <a:xfrm>
            <a:off x="870287" y="1008883"/>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5" name="Google Shape;183;p6">
            <a:extLst>
              <a:ext uri="{FF2B5EF4-FFF2-40B4-BE49-F238E27FC236}">
                <a16:creationId xmlns:a16="http://schemas.microsoft.com/office/drawing/2014/main" id="{640967BF-A47D-2703-1766-8868087D53AA}"/>
              </a:ext>
            </a:extLst>
          </p:cNvPr>
          <p:cNvSpPr txBox="1"/>
          <p:nvPr/>
        </p:nvSpPr>
        <p:spPr>
          <a:xfrm>
            <a:off x="1049695" y="1114657"/>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6" name="Google Shape;183;p6">
            <a:extLst>
              <a:ext uri="{FF2B5EF4-FFF2-40B4-BE49-F238E27FC236}">
                <a16:creationId xmlns:a16="http://schemas.microsoft.com/office/drawing/2014/main" id="{9E4675FD-C829-7C8A-557A-8380792E4FE1}"/>
              </a:ext>
            </a:extLst>
          </p:cNvPr>
          <p:cNvSpPr txBox="1"/>
          <p:nvPr/>
        </p:nvSpPr>
        <p:spPr>
          <a:xfrm>
            <a:off x="744895" y="1056491"/>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7" name="Google Shape;183;p6">
            <a:extLst>
              <a:ext uri="{FF2B5EF4-FFF2-40B4-BE49-F238E27FC236}">
                <a16:creationId xmlns:a16="http://schemas.microsoft.com/office/drawing/2014/main" id="{A36215D5-C78F-986D-6CED-C5DFADDC14A5}"/>
              </a:ext>
            </a:extLst>
          </p:cNvPr>
          <p:cNvSpPr txBox="1"/>
          <p:nvPr/>
        </p:nvSpPr>
        <p:spPr>
          <a:xfrm>
            <a:off x="897295" y="1208891"/>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Tìm kiếm</a:t>
            </a:r>
          </a:p>
        </p:txBody>
      </p:sp>
      <p:pic>
        <p:nvPicPr>
          <p:cNvPr id="3" name="Hình ảnh 2" descr="Ảnh có chứa biểu đồ&#10;&#10;Mô tả được tạo tự động">
            <a:extLst>
              <a:ext uri="{FF2B5EF4-FFF2-40B4-BE49-F238E27FC236}">
                <a16:creationId xmlns:a16="http://schemas.microsoft.com/office/drawing/2014/main" id="{E0E189DC-BBA5-EF7A-861B-8488D8C02B32}"/>
              </a:ext>
            </a:extLst>
          </p:cNvPr>
          <p:cNvPicPr>
            <a:picLocks noChangeAspect="1"/>
          </p:cNvPicPr>
          <p:nvPr/>
        </p:nvPicPr>
        <p:blipFill>
          <a:blip r:embed="rId4"/>
          <a:stretch>
            <a:fillRect/>
          </a:stretch>
        </p:blipFill>
        <p:spPr>
          <a:xfrm>
            <a:off x="3230245" y="1751965"/>
            <a:ext cx="5731510" cy="3354070"/>
          </a:xfrm>
          <a:prstGeom prst="rect">
            <a:avLst/>
          </a:prstGeom>
        </p:spPr>
      </p:pic>
    </p:spTree>
    <p:extLst>
      <p:ext uri="{BB962C8B-B14F-4D97-AF65-F5344CB8AC3E}">
        <p14:creationId xmlns:p14="http://schemas.microsoft.com/office/powerpoint/2010/main" val="135055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806002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4.2 Xây dựng biểu đồ tuần tự cho các UC quan trọng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4702" y="2629"/>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5" y="962257"/>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4" name="Google Shape;183;p6">
            <a:extLst>
              <a:ext uri="{FF2B5EF4-FFF2-40B4-BE49-F238E27FC236}">
                <a16:creationId xmlns:a16="http://schemas.microsoft.com/office/drawing/2014/main" id="{D33CB884-BB38-41AF-13B4-DFE351925471}"/>
              </a:ext>
            </a:extLst>
          </p:cNvPr>
          <p:cNvSpPr txBox="1"/>
          <p:nvPr/>
        </p:nvSpPr>
        <p:spPr>
          <a:xfrm>
            <a:off x="870287" y="1008883"/>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5" name="Google Shape;183;p6">
            <a:extLst>
              <a:ext uri="{FF2B5EF4-FFF2-40B4-BE49-F238E27FC236}">
                <a16:creationId xmlns:a16="http://schemas.microsoft.com/office/drawing/2014/main" id="{640967BF-A47D-2703-1766-8868087D53AA}"/>
              </a:ext>
            </a:extLst>
          </p:cNvPr>
          <p:cNvSpPr txBox="1"/>
          <p:nvPr/>
        </p:nvSpPr>
        <p:spPr>
          <a:xfrm>
            <a:off x="1049695" y="1114657"/>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6" name="Google Shape;183;p6">
            <a:extLst>
              <a:ext uri="{FF2B5EF4-FFF2-40B4-BE49-F238E27FC236}">
                <a16:creationId xmlns:a16="http://schemas.microsoft.com/office/drawing/2014/main" id="{9E4675FD-C829-7C8A-557A-8380792E4FE1}"/>
              </a:ext>
            </a:extLst>
          </p:cNvPr>
          <p:cNvSpPr txBox="1"/>
          <p:nvPr/>
        </p:nvSpPr>
        <p:spPr>
          <a:xfrm>
            <a:off x="744895" y="1056491"/>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7" name="Google Shape;183;p6">
            <a:extLst>
              <a:ext uri="{FF2B5EF4-FFF2-40B4-BE49-F238E27FC236}">
                <a16:creationId xmlns:a16="http://schemas.microsoft.com/office/drawing/2014/main" id="{A36215D5-C78F-986D-6CED-C5DFADDC14A5}"/>
              </a:ext>
            </a:extLst>
          </p:cNvPr>
          <p:cNvSpPr txBox="1"/>
          <p:nvPr/>
        </p:nvSpPr>
        <p:spPr>
          <a:xfrm>
            <a:off x="897295" y="1208891"/>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Thống kê, báo cáo</a:t>
            </a:r>
          </a:p>
        </p:txBody>
      </p:sp>
      <p:pic>
        <p:nvPicPr>
          <p:cNvPr id="3" name="Hình ảnh 2" descr="Ảnh có chứa văn bản, bản đồ, trong nhà&#10;&#10;Mô tả được tạo tự động">
            <a:extLst>
              <a:ext uri="{FF2B5EF4-FFF2-40B4-BE49-F238E27FC236}">
                <a16:creationId xmlns:a16="http://schemas.microsoft.com/office/drawing/2014/main" id="{AD53657C-60AA-4AFC-2579-38021CD43D05}"/>
              </a:ext>
            </a:extLst>
          </p:cNvPr>
          <p:cNvPicPr>
            <a:picLocks noChangeAspect="1"/>
          </p:cNvPicPr>
          <p:nvPr/>
        </p:nvPicPr>
        <p:blipFill>
          <a:blip r:embed="rId4"/>
          <a:stretch>
            <a:fillRect/>
          </a:stretch>
        </p:blipFill>
        <p:spPr>
          <a:xfrm>
            <a:off x="3230245" y="1634807"/>
            <a:ext cx="5731510" cy="3588385"/>
          </a:xfrm>
          <a:prstGeom prst="rect">
            <a:avLst/>
          </a:prstGeom>
        </p:spPr>
      </p:pic>
    </p:spTree>
    <p:extLst>
      <p:ext uri="{BB962C8B-B14F-4D97-AF65-F5344CB8AC3E}">
        <p14:creationId xmlns:p14="http://schemas.microsoft.com/office/powerpoint/2010/main" val="190693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mt="60000"/>
          </a:blip>
          <a:stretch>
            <a:fillRect/>
          </a:stretch>
        </a:blipFill>
        <a:effectLst/>
      </p:bgPr>
    </p:bg>
    <p:spTree>
      <p:nvGrpSpPr>
        <p:cNvPr id="1" name="Shape 122"/>
        <p:cNvGrpSpPr/>
        <p:nvPr/>
      </p:nvGrpSpPr>
      <p:grpSpPr>
        <a:xfrm>
          <a:off x="0" y="0"/>
          <a:ext cx="0" cy="0"/>
          <a:chOff x="0" y="0"/>
          <a:chExt cx="0" cy="0"/>
        </a:xfrm>
      </p:grpSpPr>
      <p:grpSp>
        <p:nvGrpSpPr>
          <p:cNvPr id="123" name="Google Shape;123;p5"/>
          <p:cNvGrpSpPr/>
          <p:nvPr/>
        </p:nvGrpSpPr>
        <p:grpSpPr>
          <a:xfrm>
            <a:off x="968871" y="658455"/>
            <a:ext cx="10176421" cy="5522617"/>
            <a:chOff x="1478383" y="648150"/>
            <a:chExt cx="10176421" cy="5522617"/>
          </a:xfrm>
        </p:grpSpPr>
        <p:sp>
          <p:nvSpPr>
            <p:cNvPr id="124" name="Google Shape;124;p5"/>
            <p:cNvSpPr/>
            <p:nvPr/>
          </p:nvSpPr>
          <p:spPr>
            <a:xfrm>
              <a:off x="1478383" y="1277371"/>
              <a:ext cx="4446163" cy="4446163"/>
            </a:xfrm>
            <a:prstGeom prst="ellipse">
              <a:avLst/>
            </a:prstGeom>
            <a:solidFill>
              <a:srgbClr val="DDE1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125;p5"/>
            <p:cNvSpPr/>
            <p:nvPr/>
          </p:nvSpPr>
          <p:spPr>
            <a:xfrm>
              <a:off x="1850758" y="1649746"/>
              <a:ext cx="3701413" cy="3701413"/>
            </a:xfrm>
            <a:prstGeom prst="ellipse">
              <a:avLst/>
            </a:prstGeom>
            <a:gradFill>
              <a:gsLst>
                <a:gs pos="0">
                  <a:srgbClr val="DDE1E2"/>
                </a:gs>
                <a:gs pos="100000">
                  <a:srgbClr val="FFFFFF"/>
                </a:gs>
              </a:gsLst>
              <a:lin ang="16200000" scaled="0"/>
            </a:gradFill>
            <a:ln>
              <a:noFill/>
            </a:ln>
            <a:effectLst>
              <a:outerShdw blurRad="508000" dist="76200" dir="2700000" sx="102000" sy="102000" algn="tl" rotWithShape="0">
                <a:srgbClr val="595959">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5"/>
            <p:cNvSpPr/>
            <p:nvPr/>
          </p:nvSpPr>
          <p:spPr>
            <a:xfrm>
              <a:off x="7062594" y="648150"/>
              <a:ext cx="3691885" cy="803545"/>
            </a:xfrm>
            <a:prstGeom prst="roundRect">
              <a:avLst>
                <a:gd name="adj" fmla="val 50000"/>
              </a:avLst>
            </a:prstGeom>
            <a:gradFill>
              <a:gsLst>
                <a:gs pos="0">
                  <a:srgbClr val="FCB117"/>
                </a:gs>
                <a:gs pos="100000">
                  <a:srgbClr val="FFDB3F"/>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 name="Google Shape;127;p5"/>
            <p:cNvSpPr/>
            <p:nvPr/>
          </p:nvSpPr>
          <p:spPr>
            <a:xfrm>
              <a:off x="7601616" y="1587411"/>
              <a:ext cx="3691885" cy="803545"/>
            </a:xfrm>
            <a:prstGeom prst="roundRect">
              <a:avLst>
                <a:gd name="adj" fmla="val 50000"/>
              </a:avLst>
            </a:prstGeom>
            <a:gradFill>
              <a:gsLst>
                <a:gs pos="0">
                  <a:srgbClr val="F05222"/>
                </a:gs>
                <a:gs pos="100000">
                  <a:srgbClr val="FBA31A"/>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 name="Google Shape;128;p5"/>
            <p:cNvSpPr/>
            <p:nvPr/>
          </p:nvSpPr>
          <p:spPr>
            <a:xfrm>
              <a:off x="7962919" y="2539595"/>
              <a:ext cx="3691885" cy="803545"/>
            </a:xfrm>
            <a:prstGeom prst="roundRect">
              <a:avLst>
                <a:gd name="adj" fmla="val 50000"/>
              </a:avLst>
            </a:prstGeom>
            <a:gradFill>
              <a:gsLst>
                <a:gs pos="0">
                  <a:srgbClr val="A6228F"/>
                </a:gs>
                <a:gs pos="100000">
                  <a:srgbClr val="D3509D"/>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129;p5"/>
            <p:cNvSpPr/>
            <p:nvPr/>
          </p:nvSpPr>
          <p:spPr>
            <a:xfrm>
              <a:off x="7601615" y="3449178"/>
              <a:ext cx="3691885" cy="803545"/>
            </a:xfrm>
            <a:prstGeom prst="roundRect">
              <a:avLst>
                <a:gd name="adj" fmla="val 50000"/>
              </a:avLst>
            </a:prstGeom>
            <a:gradFill>
              <a:gsLst>
                <a:gs pos="0">
                  <a:srgbClr val="473E8F"/>
                </a:gs>
                <a:gs pos="100000">
                  <a:srgbClr val="6957A1"/>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 name="Google Shape;130;p5"/>
            <p:cNvSpPr/>
            <p:nvPr/>
          </p:nvSpPr>
          <p:spPr>
            <a:xfrm>
              <a:off x="7310244" y="4439177"/>
              <a:ext cx="3691885" cy="803545"/>
            </a:xfrm>
            <a:prstGeom prst="roundRect">
              <a:avLst>
                <a:gd name="adj" fmla="val 50000"/>
              </a:avLst>
            </a:prstGeom>
            <a:gradFill>
              <a:gsLst>
                <a:gs pos="0">
                  <a:srgbClr val="00AAA9"/>
                </a:gs>
                <a:gs pos="100000">
                  <a:srgbClr val="00AED0"/>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5"/>
            <p:cNvSpPr/>
            <p:nvPr/>
          </p:nvSpPr>
          <p:spPr>
            <a:xfrm>
              <a:off x="3885125" y="794467"/>
              <a:ext cx="2688152" cy="5376300"/>
            </a:xfrm>
            <a:custGeom>
              <a:avLst/>
              <a:gdLst/>
              <a:ahLst/>
              <a:cxnLst/>
              <a:rect l="l" t="t" r="r" b="b"/>
              <a:pathLst>
                <a:path w="2688152" h="5376300" extrusionOk="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a:gsLst>
                <a:gs pos="0">
                  <a:srgbClr val="FFD63A"/>
                </a:gs>
                <a:gs pos="25000">
                  <a:srgbClr val="F4941D"/>
                </a:gs>
                <a:gs pos="50000">
                  <a:srgbClr val="C74399"/>
                </a:gs>
                <a:gs pos="75000">
                  <a:srgbClr val="60509C"/>
                </a:gs>
                <a:gs pos="100000">
                  <a:srgbClr val="00ACBE"/>
                </a:gs>
              </a:gsLst>
              <a:lin ang="5400000" scaled="0"/>
            </a:gradFill>
            <a:ln w="8255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5"/>
            <p:cNvSpPr/>
            <p:nvPr/>
          </p:nvSpPr>
          <p:spPr>
            <a:xfrm>
              <a:off x="4738084" y="864466"/>
              <a:ext cx="352449" cy="352449"/>
            </a:xfrm>
            <a:prstGeom prst="ellipse">
              <a:avLst/>
            </a:prstGeom>
            <a:solidFill>
              <a:srgbClr val="FFD539"/>
            </a:solidFill>
            <a:ln>
              <a:noFill/>
            </a:ln>
            <a:effectLst>
              <a:outerShdw blurRad="2540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 name="Google Shape;133;p5"/>
            <p:cNvSpPr/>
            <p:nvPr/>
          </p:nvSpPr>
          <p:spPr>
            <a:xfrm>
              <a:off x="5863515" y="1812941"/>
              <a:ext cx="352449" cy="352449"/>
            </a:xfrm>
            <a:prstGeom prst="ellipse">
              <a:avLst/>
            </a:prstGeom>
            <a:solidFill>
              <a:srgbClr val="F9951F"/>
            </a:solidFill>
            <a:ln>
              <a:noFill/>
            </a:ln>
            <a:effectLst>
              <a:outerShdw blurRad="2540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5"/>
            <p:cNvSpPr/>
            <p:nvPr/>
          </p:nvSpPr>
          <p:spPr>
            <a:xfrm>
              <a:off x="6243699" y="2749434"/>
              <a:ext cx="352449" cy="352449"/>
            </a:xfrm>
            <a:prstGeom prst="ellipse">
              <a:avLst/>
            </a:prstGeom>
            <a:solidFill>
              <a:srgbClr val="CC499B"/>
            </a:solidFill>
            <a:ln>
              <a:noFill/>
            </a:ln>
            <a:effectLst>
              <a:outerShdw blurRad="2540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 name="Google Shape;135;p5"/>
            <p:cNvSpPr/>
            <p:nvPr/>
          </p:nvSpPr>
          <p:spPr>
            <a:xfrm>
              <a:off x="6259926" y="3664566"/>
              <a:ext cx="352449" cy="352449"/>
            </a:xfrm>
            <a:prstGeom prst="ellipse">
              <a:avLst/>
            </a:prstGeom>
            <a:solidFill>
              <a:srgbClr val="64539E"/>
            </a:solidFill>
            <a:ln>
              <a:noFill/>
            </a:ln>
            <a:effectLst>
              <a:outerShdw blurRad="2540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5"/>
            <p:cNvSpPr/>
            <p:nvPr/>
          </p:nvSpPr>
          <p:spPr>
            <a:xfrm>
              <a:off x="5962868" y="4645039"/>
              <a:ext cx="352449" cy="352449"/>
            </a:xfrm>
            <a:prstGeom prst="ellipse">
              <a:avLst/>
            </a:prstGeom>
            <a:solidFill>
              <a:srgbClr val="00AECD"/>
            </a:solidFill>
            <a:ln>
              <a:noFill/>
            </a:ln>
            <a:effectLst>
              <a:outerShdw blurRad="2540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7" name="Google Shape;137;p5"/>
            <p:cNvCxnSpPr>
              <a:stCxn id="132" idx="6"/>
              <a:endCxn id="126" idx="1"/>
            </p:cNvCxnSpPr>
            <p:nvPr/>
          </p:nvCxnSpPr>
          <p:spPr>
            <a:xfrm>
              <a:off x="5090533" y="1040691"/>
              <a:ext cx="1972061" cy="9232"/>
            </a:xfrm>
            <a:prstGeom prst="straightConnector1">
              <a:avLst/>
            </a:prstGeom>
            <a:noFill/>
            <a:ln w="9525" cap="flat" cmpd="sng">
              <a:solidFill>
                <a:srgbClr val="BFBFBF"/>
              </a:solidFill>
              <a:prstDash val="solid"/>
              <a:miter lim="800000"/>
              <a:headEnd type="none" w="sm" len="sm"/>
              <a:tailEnd type="none" w="sm" len="sm"/>
            </a:ln>
          </p:spPr>
        </p:cxnSp>
        <p:cxnSp>
          <p:nvCxnSpPr>
            <p:cNvPr id="138" name="Google Shape;138;p5"/>
            <p:cNvCxnSpPr>
              <a:stCxn id="133" idx="6"/>
              <a:endCxn id="127" idx="1"/>
            </p:cNvCxnSpPr>
            <p:nvPr/>
          </p:nvCxnSpPr>
          <p:spPr>
            <a:xfrm>
              <a:off x="6215964" y="1989166"/>
              <a:ext cx="1385652" cy="18"/>
            </a:xfrm>
            <a:prstGeom prst="straightConnector1">
              <a:avLst/>
            </a:prstGeom>
            <a:noFill/>
            <a:ln w="9525" cap="flat" cmpd="sng">
              <a:solidFill>
                <a:srgbClr val="BFBFBF"/>
              </a:solidFill>
              <a:prstDash val="solid"/>
              <a:miter lim="800000"/>
              <a:headEnd type="none" w="sm" len="sm"/>
              <a:tailEnd type="none" w="sm" len="sm"/>
            </a:ln>
          </p:spPr>
        </p:cxnSp>
        <p:cxnSp>
          <p:nvCxnSpPr>
            <p:cNvPr id="139" name="Google Shape;139;p5"/>
            <p:cNvCxnSpPr>
              <a:cxnSpLocks/>
              <a:stCxn id="134" idx="6"/>
              <a:endCxn id="128" idx="1"/>
            </p:cNvCxnSpPr>
            <p:nvPr/>
          </p:nvCxnSpPr>
          <p:spPr>
            <a:xfrm>
              <a:off x="6596148" y="2925659"/>
              <a:ext cx="1366771" cy="15709"/>
            </a:xfrm>
            <a:prstGeom prst="straightConnector1">
              <a:avLst/>
            </a:prstGeom>
            <a:noFill/>
            <a:ln w="9525" cap="flat" cmpd="sng">
              <a:solidFill>
                <a:srgbClr val="BFBFBF"/>
              </a:solidFill>
              <a:prstDash val="solid"/>
              <a:miter lim="800000"/>
              <a:headEnd type="none" w="sm" len="sm"/>
              <a:tailEnd type="none" w="sm" len="sm"/>
            </a:ln>
          </p:spPr>
        </p:cxnSp>
        <p:cxnSp>
          <p:nvCxnSpPr>
            <p:cNvPr id="140" name="Google Shape;140;p5"/>
            <p:cNvCxnSpPr>
              <a:stCxn id="135" idx="6"/>
              <a:endCxn id="129" idx="1"/>
            </p:cNvCxnSpPr>
            <p:nvPr/>
          </p:nvCxnSpPr>
          <p:spPr>
            <a:xfrm>
              <a:off x="6612375" y="3840791"/>
              <a:ext cx="989240" cy="10160"/>
            </a:xfrm>
            <a:prstGeom prst="straightConnector1">
              <a:avLst/>
            </a:prstGeom>
            <a:noFill/>
            <a:ln w="9525" cap="flat" cmpd="sng">
              <a:solidFill>
                <a:srgbClr val="BFBFBF"/>
              </a:solidFill>
              <a:prstDash val="solid"/>
              <a:miter lim="800000"/>
              <a:headEnd type="none" w="sm" len="sm"/>
              <a:tailEnd type="none" w="sm" len="sm"/>
            </a:ln>
          </p:spPr>
        </p:cxnSp>
        <p:cxnSp>
          <p:nvCxnSpPr>
            <p:cNvPr id="141" name="Google Shape;141;p5"/>
            <p:cNvCxnSpPr>
              <a:stCxn id="136" idx="6"/>
              <a:endCxn id="130" idx="1"/>
            </p:cNvCxnSpPr>
            <p:nvPr/>
          </p:nvCxnSpPr>
          <p:spPr>
            <a:xfrm>
              <a:off x="6315317" y="4821264"/>
              <a:ext cx="994927" cy="19686"/>
            </a:xfrm>
            <a:prstGeom prst="straightConnector1">
              <a:avLst/>
            </a:prstGeom>
            <a:noFill/>
            <a:ln w="9525" cap="flat" cmpd="sng">
              <a:solidFill>
                <a:srgbClr val="BFBFBF"/>
              </a:solidFill>
              <a:prstDash val="solid"/>
              <a:miter lim="800000"/>
              <a:headEnd type="none" w="sm" len="sm"/>
              <a:tailEnd type="none" w="sm" len="sm"/>
            </a:ln>
          </p:spPr>
        </p:cxnSp>
        <p:sp>
          <p:nvSpPr>
            <p:cNvPr id="142" name="Google Shape;142;p5"/>
            <p:cNvSpPr/>
            <p:nvPr/>
          </p:nvSpPr>
          <p:spPr>
            <a:xfrm>
              <a:off x="7128202" y="700114"/>
              <a:ext cx="683631" cy="678609"/>
            </a:xfrm>
            <a:prstGeom prst="ellipse">
              <a:avLst/>
            </a:prstGeom>
            <a:gradFill>
              <a:gsLst>
                <a:gs pos="0">
                  <a:srgbClr val="DDE1E2"/>
                </a:gs>
                <a:gs pos="100000">
                  <a:srgbClr val="FFFFFF"/>
                </a:gs>
              </a:gsLst>
              <a:lin ang="16200000" scaled="0"/>
            </a:gradFill>
            <a:ln>
              <a:noFill/>
            </a:ln>
            <a:effectLst>
              <a:outerShdw blurRad="330200" dist="63500" dir="2700000" sx="105999" sy="105999" algn="tl" rotWithShape="0">
                <a:srgbClr val="3F3F3F">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vi-VN" sz="1800">
                  <a:solidFill>
                    <a:schemeClr val="tx1"/>
                  </a:solidFill>
                  <a:latin typeface="Calibri"/>
                  <a:ea typeface="Calibri"/>
                  <a:cs typeface="Calibri"/>
                  <a:sym typeface="Calibri"/>
                </a:rPr>
                <a:t>1</a:t>
              </a:r>
              <a:endParaRPr sz="1800">
                <a:solidFill>
                  <a:schemeClr val="tx1"/>
                </a:solidFill>
                <a:latin typeface="Calibri"/>
                <a:ea typeface="Calibri"/>
                <a:cs typeface="Calibri"/>
                <a:sym typeface="Calibri"/>
              </a:endParaRPr>
            </a:p>
          </p:txBody>
        </p:sp>
        <p:sp>
          <p:nvSpPr>
            <p:cNvPr id="143" name="Google Shape;143;p5"/>
            <p:cNvSpPr/>
            <p:nvPr/>
          </p:nvSpPr>
          <p:spPr>
            <a:xfrm>
              <a:off x="7685870" y="1685714"/>
              <a:ext cx="643888" cy="643888"/>
            </a:xfrm>
            <a:prstGeom prst="ellipse">
              <a:avLst/>
            </a:prstGeom>
            <a:gradFill>
              <a:gsLst>
                <a:gs pos="0">
                  <a:srgbClr val="DDE1E2"/>
                </a:gs>
                <a:gs pos="100000">
                  <a:srgbClr val="FFFFFF"/>
                </a:gs>
              </a:gsLst>
              <a:lin ang="16200000" scaled="0"/>
            </a:gradFill>
            <a:ln>
              <a:noFill/>
            </a:ln>
            <a:effectLst>
              <a:outerShdw blurRad="330200" dist="63500" dir="2700000" sx="105999" sy="105999" algn="tl" rotWithShape="0">
                <a:srgbClr val="3F3F3F">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vi-VN" sz="1800">
                  <a:solidFill>
                    <a:schemeClr val="tx1"/>
                  </a:solidFill>
                  <a:latin typeface="Calibri"/>
                  <a:ea typeface="Calibri"/>
                  <a:cs typeface="Calibri"/>
                  <a:sym typeface="Calibri"/>
                </a:rPr>
                <a:t>2</a:t>
              </a:r>
              <a:endParaRPr sz="1800">
                <a:solidFill>
                  <a:schemeClr val="tx1"/>
                </a:solidFill>
                <a:latin typeface="Calibri"/>
                <a:ea typeface="Calibri"/>
                <a:cs typeface="Calibri"/>
                <a:sym typeface="Calibri"/>
              </a:endParaRPr>
            </a:p>
          </p:txBody>
        </p:sp>
        <p:sp>
          <p:nvSpPr>
            <p:cNvPr id="144" name="Google Shape;144;p5"/>
            <p:cNvSpPr/>
            <p:nvPr/>
          </p:nvSpPr>
          <p:spPr>
            <a:xfrm>
              <a:off x="8052234" y="2611440"/>
              <a:ext cx="643888" cy="643888"/>
            </a:xfrm>
            <a:prstGeom prst="ellipse">
              <a:avLst/>
            </a:prstGeom>
            <a:gradFill>
              <a:gsLst>
                <a:gs pos="0">
                  <a:srgbClr val="DDE1E2"/>
                </a:gs>
                <a:gs pos="100000">
                  <a:srgbClr val="FFFFFF"/>
                </a:gs>
              </a:gsLst>
              <a:lin ang="16200000" scaled="0"/>
            </a:gradFill>
            <a:ln>
              <a:noFill/>
            </a:ln>
            <a:effectLst>
              <a:outerShdw blurRad="330200" dist="63500" dir="2700000" sx="105999" sy="105999" algn="tl" rotWithShape="0">
                <a:srgbClr val="3F3F3F">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vi-VN" sz="1800">
                  <a:solidFill>
                    <a:schemeClr val="tx1"/>
                  </a:solidFill>
                  <a:latin typeface="Calibri"/>
                  <a:ea typeface="Calibri"/>
                  <a:cs typeface="Calibri"/>
                  <a:sym typeface="Calibri"/>
                </a:rPr>
                <a:t>3</a:t>
              </a:r>
              <a:endParaRPr sz="1800">
                <a:solidFill>
                  <a:schemeClr val="tx1"/>
                </a:solidFill>
                <a:latin typeface="Calibri"/>
                <a:ea typeface="Calibri"/>
                <a:cs typeface="Calibri"/>
                <a:sym typeface="Calibri"/>
              </a:endParaRPr>
            </a:p>
          </p:txBody>
        </p:sp>
        <p:sp>
          <p:nvSpPr>
            <p:cNvPr id="145" name="Google Shape;145;p5"/>
            <p:cNvSpPr/>
            <p:nvPr/>
          </p:nvSpPr>
          <p:spPr>
            <a:xfrm>
              <a:off x="7686159" y="3539801"/>
              <a:ext cx="643888" cy="643888"/>
            </a:xfrm>
            <a:prstGeom prst="ellipse">
              <a:avLst/>
            </a:prstGeom>
            <a:gradFill>
              <a:gsLst>
                <a:gs pos="0">
                  <a:srgbClr val="DDE1E2"/>
                </a:gs>
                <a:gs pos="100000">
                  <a:srgbClr val="FFFFFF"/>
                </a:gs>
              </a:gsLst>
              <a:lin ang="16200000" scaled="0"/>
            </a:gradFill>
            <a:ln>
              <a:noFill/>
            </a:ln>
            <a:effectLst>
              <a:outerShdw blurRad="330200" dist="63500" dir="2700000" sx="105999" sy="105999" algn="tl" rotWithShape="0">
                <a:srgbClr val="3F3F3F">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vi-VN" sz="1800">
                  <a:solidFill>
                    <a:schemeClr val="tx1"/>
                  </a:solidFill>
                  <a:latin typeface="Calibri"/>
                  <a:ea typeface="Calibri"/>
                  <a:cs typeface="Calibri"/>
                  <a:sym typeface="Calibri"/>
                </a:rPr>
                <a:t>4</a:t>
              </a:r>
              <a:endParaRPr sz="1800">
                <a:solidFill>
                  <a:schemeClr val="tx1"/>
                </a:solidFill>
                <a:latin typeface="Calibri"/>
                <a:ea typeface="Calibri"/>
                <a:cs typeface="Calibri"/>
                <a:sym typeface="Calibri"/>
              </a:endParaRPr>
            </a:p>
          </p:txBody>
        </p:sp>
        <p:sp>
          <p:nvSpPr>
            <p:cNvPr id="146" name="Google Shape;146;p5"/>
            <p:cNvSpPr/>
            <p:nvPr/>
          </p:nvSpPr>
          <p:spPr>
            <a:xfrm>
              <a:off x="7387021" y="4508844"/>
              <a:ext cx="643888" cy="643888"/>
            </a:xfrm>
            <a:prstGeom prst="ellipse">
              <a:avLst/>
            </a:prstGeom>
            <a:gradFill>
              <a:gsLst>
                <a:gs pos="0">
                  <a:srgbClr val="DDE1E2"/>
                </a:gs>
                <a:gs pos="100000">
                  <a:srgbClr val="FFFFFF"/>
                </a:gs>
              </a:gsLst>
              <a:lin ang="16200000" scaled="0"/>
            </a:gradFill>
            <a:ln>
              <a:noFill/>
            </a:ln>
            <a:effectLst>
              <a:outerShdw blurRad="330200" dist="63500" dir="2700000" sx="105999" sy="105999" algn="tl" rotWithShape="0">
                <a:srgbClr val="3F3F3F">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vi-VN" sz="1800">
                  <a:solidFill>
                    <a:schemeClr val="tx1"/>
                  </a:solidFill>
                  <a:latin typeface="Calibri"/>
                  <a:ea typeface="Calibri"/>
                  <a:cs typeface="Calibri"/>
                  <a:sym typeface="Calibri"/>
                </a:rPr>
                <a:t>5</a:t>
              </a:r>
              <a:endParaRPr sz="1800">
                <a:solidFill>
                  <a:schemeClr val="tx1"/>
                </a:solidFill>
                <a:latin typeface="Calibri"/>
                <a:ea typeface="Calibri"/>
                <a:cs typeface="Calibri"/>
                <a:sym typeface="Calibri"/>
              </a:endParaRPr>
            </a:p>
          </p:txBody>
        </p:sp>
        <p:sp>
          <p:nvSpPr>
            <p:cNvPr id="147" name="Google Shape;147;p5"/>
            <p:cNvSpPr/>
            <p:nvPr/>
          </p:nvSpPr>
          <p:spPr>
            <a:xfrm>
              <a:off x="1964415" y="1740532"/>
              <a:ext cx="3474097" cy="3474097"/>
            </a:xfrm>
            <a:prstGeom prst="ellipse">
              <a:avLst/>
            </a:prstGeom>
            <a:noFill/>
            <a:ln w="15875" cap="flat" cmpd="sng">
              <a:solidFill>
                <a:srgbClr val="BFBFB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5"/>
            <p:cNvSpPr/>
            <p:nvPr/>
          </p:nvSpPr>
          <p:spPr>
            <a:xfrm>
              <a:off x="2018723" y="1793986"/>
              <a:ext cx="3367188" cy="3367188"/>
            </a:xfrm>
            <a:prstGeom prst="ellipse">
              <a:avLst/>
            </a:prstGeom>
            <a:noFill/>
            <a:ln w="15875" cap="flat" cmpd="sng">
              <a:solidFill>
                <a:srgbClr val="BFBFBF"/>
              </a:solidFill>
              <a:prstDash val="lg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5"/>
            <p:cNvSpPr/>
            <p:nvPr/>
          </p:nvSpPr>
          <p:spPr>
            <a:xfrm>
              <a:off x="3642887" y="1712814"/>
              <a:ext cx="112102" cy="11210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5"/>
            <p:cNvSpPr/>
            <p:nvPr/>
          </p:nvSpPr>
          <p:spPr>
            <a:xfrm>
              <a:off x="3642887" y="5128127"/>
              <a:ext cx="112102" cy="11210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p5"/>
            <p:cNvSpPr/>
            <p:nvPr/>
          </p:nvSpPr>
          <p:spPr>
            <a:xfrm>
              <a:off x="5364358" y="3421529"/>
              <a:ext cx="112102" cy="11210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5"/>
            <p:cNvSpPr/>
            <p:nvPr/>
          </p:nvSpPr>
          <p:spPr>
            <a:xfrm>
              <a:off x="1949728" y="3421529"/>
              <a:ext cx="112102" cy="11210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53" name="Google Shape;153;p5" descr="Single gear"/>
            <p:cNvPicPr preferRelativeResize="0"/>
            <p:nvPr/>
          </p:nvPicPr>
          <p:blipFill rotWithShape="1">
            <a:blip r:embed="rId4">
              <a:alphaModFix/>
            </a:blip>
            <a:srcRect/>
            <a:stretch/>
          </p:blipFill>
          <p:spPr>
            <a:xfrm>
              <a:off x="2565919" y="4359281"/>
              <a:ext cx="360000" cy="360000"/>
            </a:xfrm>
            <a:prstGeom prst="rect">
              <a:avLst/>
            </a:prstGeom>
            <a:noFill/>
            <a:ln>
              <a:noFill/>
            </a:ln>
          </p:spPr>
        </p:pic>
        <p:pic>
          <p:nvPicPr>
            <p:cNvPr id="154" name="Google Shape;154;p5" descr="Stopwatch"/>
            <p:cNvPicPr preferRelativeResize="0"/>
            <p:nvPr/>
          </p:nvPicPr>
          <p:blipFill rotWithShape="1">
            <a:blip r:embed="rId5">
              <a:alphaModFix/>
            </a:blip>
            <a:srcRect/>
            <a:stretch/>
          </p:blipFill>
          <p:spPr>
            <a:xfrm>
              <a:off x="2207528" y="3954903"/>
              <a:ext cx="360000" cy="360000"/>
            </a:xfrm>
            <a:prstGeom prst="rect">
              <a:avLst/>
            </a:prstGeom>
            <a:noFill/>
            <a:ln>
              <a:noFill/>
            </a:ln>
          </p:spPr>
        </p:pic>
        <p:pic>
          <p:nvPicPr>
            <p:cNvPr id="155" name="Google Shape;155;p5" descr="Lightbulb"/>
            <p:cNvPicPr preferRelativeResize="0"/>
            <p:nvPr/>
          </p:nvPicPr>
          <p:blipFill rotWithShape="1">
            <a:blip r:embed="rId6">
              <a:alphaModFix/>
            </a:blip>
            <a:srcRect/>
            <a:stretch/>
          </p:blipFill>
          <p:spPr>
            <a:xfrm>
              <a:off x="3520599" y="4701357"/>
              <a:ext cx="360000" cy="360000"/>
            </a:xfrm>
            <a:prstGeom prst="rect">
              <a:avLst/>
            </a:prstGeom>
            <a:noFill/>
            <a:ln>
              <a:noFill/>
            </a:ln>
          </p:spPr>
        </p:pic>
        <p:pic>
          <p:nvPicPr>
            <p:cNvPr id="156" name="Google Shape;156;p5" descr="Head with Gears"/>
            <p:cNvPicPr preferRelativeResize="0"/>
            <p:nvPr/>
          </p:nvPicPr>
          <p:blipFill rotWithShape="1">
            <a:blip r:embed="rId7">
              <a:alphaModFix/>
            </a:blip>
            <a:srcRect/>
            <a:stretch/>
          </p:blipFill>
          <p:spPr>
            <a:xfrm>
              <a:off x="3010956" y="4633974"/>
              <a:ext cx="360000" cy="360000"/>
            </a:xfrm>
            <a:prstGeom prst="rect">
              <a:avLst/>
            </a:prstGeom>
            <a:noFill/>
            <a:ln>
              <a:noFill/>
            </a:ln>
          </p:spPr>
        </p:pic>
        <p:sp>
          <p:nvSpPr>
            <p:cNvPr id="157" name="Google Shape;157;p5"/>
            <p:cNvSpPr/>
            <p:nvPr/>
          </p:nvSpPr>
          <p:spPr>
            <a:xfrm>
              <a:off x="4041120" y="4826944"/>
              <a:ext cx="112102" cy="112102"/>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 name="Google Shape;158;p5"/>
            <p:cNvSpPr/>
            <p:nvPr/>
          </p:nvSpPr>
          <p:spPr>
            <a:xfrm>
              <a:off x="4333200" y="4709737"/>
              <a:ext cx="112102" cy="112102"/>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 name="Google Shape;159;p5"/>
            <p:cNvSpPr/>
            <p:nvPr/>
          </p:nvSpPr>
          <p:spPr>
            <a:xfrm>
              <a:off x="4591554" y="4545692"/>
              <a:ext cx="112102" cy="112102"/>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0" name="Google Shape;160;p5" descr="Teacher"/>
            <p:cNvPicPr preferRelativeResize="0"/>
            <p:nvPr/>
          </p:nvPicPr>
          <p:blipFill rotWithShape="1">
            <a:blip r:embed="rId8">
              <a:alphaModFix/>
            </a:blip>
            <a:srcRect/>
            <a:stretch/>
          </p:blipFill>
          <p:spPr>
            <a:xfrm>
              <a:off x="3238822" y="1826809"/>
              <a:ext cx="914400" cy="914400"/>
            </a:xfrm>
            <a:prstGeom prst="rect">
              <a:avLst/>
            </a:prstGeom>
            <a:noFill/>
            <a:ln>
              <a:noFill/>
            </a:ln>
          </p:spPr>
        </p:pic>
        <p:sp>
          <p:nvSpPr>
            <p:cNvPr id="161" name="Google Shape;161;p5"/>
            <p:cNvSpPr txBox="1"/>
            <p:nvPr/>
          </p:nvSpPr>
          <p:spPr>
            <a:xfrm>
              <a:off x="2540581" y="2885587"/>
              <a:ext cx="2310881"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1400">
                <a:solidFill>
                  <a:srgbClr val="A5A5A5"/>
                </a:solidFill>
                <a:latin typeface="Open Sans"/>
                <a:ea typeface="Open Sans"/>
                <a:cs typeface="Open Sans"/>
                <a:sym typeface="Open Sans"/>
              </a:endParaRPr>
            </a:p>
          </p:txBody>
        </p:sp>
        <p:sp>
          <p:nvSpPr>
            <p:cNvPr id="162" name="Google Shape;162;p5"/>
            <p:cNvSpPr txBox="1"/>
            <p:nvPr/>
          </p:nvSpPr>
          <p:spPr>
            <a:xfrm>
              <a:off x="2607393" y="3007885"/>
              <a:ext cx="2191704"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A5A5A5"/>
                  </a:solidFill>
                  <a:latin typeface="Open Sans Light"/>
                  <a:ea typeface="Open Sans Light"/>
                  <a:cs typeface="Open Sans Light"/>
                  <a:sym typeface="Open Sans Light"/>
                </a:rPr>
                <a:t>NỘI DUNG</a:t>
              </a:r>
              <a:endParaRPr dirty="0"/>
            </a:p>
          </p:txBody>
        </p:sp>
        <p:sp>
          <p:nvSpPr>
            <p:cNvPr id="163" name="Google Shape;163;p5"/>
            <p:cNvSpPr txBox="1"/>
            <p:nvPr/>
          </p:nvSpPr>
          <p:spPr>
            <a:xfrm>
              <a:off x="7777101" y="891358"/>
              <a:ext cx="295520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Arial"/>
                  <a:ea typeface="Arial"/>
                  <a:cs typeface="Arial"/>
                  <a:sym typeface="Arial"/>
                </a:rPr>
                <a:t>TỔNG QUAN </a:t>
              </a:r>
              <a:r>
                <a:rPr lang="vi-VN" sz="1800" dirty="0">
                  <a:solidFill>
                    <a:schemeClr val="lt1"/>
                  </a:solidFill>
                  <a:latin typeface="Arial"/>
                  <a:ea typeface="Arial"/>
                  <a:cs typeface="Arial"/>
                  <a:sym typeface="Arial"/>
                </a:rPr>
                <a:t>ĐỀ TÀI</a:t>
              </a:r>
              <a:endParaRPr sz="1800" dirty="0">
                <a:solidFill>
                  <a:schemeClr val="lt1"/>
                </a:solidFill>
                <a:latin typeface="Arial"/>
                <a:ea typeface="Arial"/>
                <a:cs typeface="Arial"/>
                <a:sym typeface="Arial"/>
              </a:endParaRPr>
            </a:p>
          </p:txBody>
        </p:sp>
        <p:sp>
          <p:nvSpPr>
            <p:cNvPr id="164" name="Google Shape;164;p5"/>
            <p:cNvSpPr txBox="1"/>
            <p:nvPr/>
          </p:nvSpPr>
          <p:spPr>
            <a:xfrm>
              <a:off x="8320522" y="1826070"/>
              <a:ext cx="2866721"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000" dirty="0">
                  <a:solidFill>
                    <a:schemeClr val="lt1"/>
                  </a:solidFill>
                  <a:latin typeface="Open Sans"/>
                  <a:ea typeface="Open Sans"/>
                  <a:cs typeface="Open Sans"/>
                  <a:sym typeface="Open Sans"/>
                </a:rPr>
                <a:t>KHẢO SÁT HỆ THỐNG</a:t>
              </a:r>
              <a:endParaRPr dirty="0"/>
            </a:p>
          </p:txBody>
        </p:sp>
        <p:sp>
          <p:nvSpPr>
            <p:cNvPr id="165" name="Google Shape;165;p5"/>
            <p:cNvSpPr txBox="1"/>
            <p:nvPr/>
          </p:nvSpPr>
          <p:spPr>
            <a:xfrm>
              <a:off x="8802061" y="2616664"/>
              <a:ext cx="261031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800">
                  <a:solidFill>
                    <a:schemeClr val="lt1"/>
                  </a:solidFill>
                </a:rPr>
                <a:t>CƠ SỞ LÝ THUYẾT VÀ CÔNG NGHỆ</a:t>
              </a:r>
              <a:endParaRPr dirty="0"/>
            </a:p>
          </p:txBody>
        </p:sp>
        <p:sp>
          <p:nvSpPr>
            <p:cNvPr id="166" name="Google Shape;166;p5"/>
            <p:cNvSpPr txBox="1"/>
            <p:nvPr/>
          </p:nvSpPr>
          <p:spPr>
            <a:xfrm>
              <a:off x="8331288" y="3671013"/>
              <a:ext cx="2801647"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800">
                  <a:solidFill>
                    <a:schemeClr val="lt1"/>
                  </a:solidFill>
                  <a:latin typeface="Arial"/>
                  <a:ea typeface="Arial"/>
                  <a:cs typeface="Arial"/>
                  <a:sym typeface="Arial"/>
                </a:rPr>
                <a:t>PHÂN TÍCH HỆ THỐNG</a:t>
              </a:r>
              <a:endParaRPr sz="1800" dirty="0">
                <a:solidFill>
                  <a:schemeClr val="lt1"/>
                </a:solidFill>
                <a:latin typeface="Arial"/>
                <a:ea typeface="Arial"/>
                <a:cs typeface="Arial"/>
                <a:sym typeface="Arial"/>
              </a:endParaRPr>
            </a:p>
          </p:txBody>
        </p:sp>
        <p:sp>
          <p:nvSpPr>
            <p:cNvPr id="167" name="Google Shape;167;p5"/>
            <p:cNvSpPr txBox="1"/>
            <p:nvPr/>
          </p:nvSpPr>
          <p:spPr>
            <a:xfrm>
              <a:off x="7987019" y="4672742"/>
              <a:ext cx="2610317"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000" dirty="0">
                  <a:solidFill>
                    <a:schemeClr val="lt1"/>
                  </a:solidFill>
                  <a:latin typeface="Open Sans"/>
                  <a:ea typeface="Open Sans"/>
                  <a:cs typeface="Open Sans"/>
                  <a:sym typeface="Open Sans"/>
                </a:rPr>
                <a:t>THIẾT KẾ HỆ THỐNG</a:t>
              </a:r>
              <a:endParaRPr sz="1100" dirty="0">
                <a:solidFill>
                  <a:schemeClr val="lt1"/>
                </a:solidFill>
                <a:latin typeface="Open Sans Light"/>
                <a:ea typeface="Open Sans Light"/>
                <a:cs typeface="Open Sans Light"/>
                <a:sym typeface="Open Sans Light"/>
              </a:endParaRPr>
            </a:p>
          </p:txBody>
        </p:sp>
      </p:grpSp>
      <p:cxnSp>
        <p:nvCxnSpPr>
          <p:cNvPr id="3" name="Google Shape;140;p5">
            <a:extLst>
              <a:ext uri="{FF2B5EF4-FFF2-40B4-BE49-F238E27FC236}">
                <a16:creationId xmlns:a16="http://schemas.microsoft.com/office/drawing/2014/main" id="{B23699F3-B041-46F7-7E49-EF70A0B7016D}"/>
              </a:ext>
            </a:extLst>
          </p:cNvPr>
          <p:cNvCxnSpPr>
            <a:cxnSpLocks/>
            <a:stCxn id="22" idx="6"/>
            <a:endCxn id="20" idx="1"/>
          </p:cNvCxnSpPr>
          <p:nvPr/>
        </p:nvCxnSpPr>
        <p:spPr>
          <a:xfrm flipV="1">
            <a:off x="4834101" y="5811016"/>
            <a:ext cx="1313021" cy="5082"/>
          </a:xfrm>
          <a:prstGeom prst="straightConnector1">
            <a:avLst/>
          </a:prstGeom>
          <a:noFill/>
          <a:ln w="9525" cap="flat" cmpd="sng">
            <a:solidFill>
              <a:srgbClr val="BFBFBF"/>
            </a:solidFill>
            <a:prstDash val="solid"/>
            <a:miter lim="800000"/>
            <a:headEnd type="none" w="sm" len="sm"/>
            <a:tailEnd type="none" w="sm" len="sm"/>
          </a:ln>
        </p:spPr>
      </p:cxnSp>
      <p:sp>
        <p:nvSpPr>
          <p:cNvPr id="20" name="Hình chữ nhật: Góc Tròn 19">
            <a:extLst>
              <a:ext uri="{FF2B5EF4-FFF2-40B4-BE49-F238E27FC236}">
                <a16:creationId xmlns:a16="http://schemas.microsoft.com/office/drawing/2014/main" id="{A63ADCFC-C9EE-7676-F895-DC585E84F80B}"/>
              </a:ext>
            </a:extLst>
          </p:cNvPr>
          <p:cNvSpPr/>
          <p:nvPr/>
        </p:nvSpPr>
        <p:spPr>
          <a:xfrm>
            <a:off x="6147122" y="5429252"/>
            <a:ext cx="3694495" cy="763528"/>
          </a:xfrm>
          <a:prstGeom prst="round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Open Sans" panose="020B0606030504020204" pitchFamily="34" charset="0"/>
              <a:ea typeface="Open Sans" panose="020B0606030504020204" pitchFamily="34" charset="0"/>
              <a:cs typeface="Open Sans" panose="020B0606030504020204" pitchFamily="34" charset="0"/>
            </a:endParaRPr>
          </a:p>
        </p:txBody>
      </p:sp>
      <p:sp>
        <p:nvSpPr>
          <p:cNvPr id="22" name="Hình Bầu dục 21">
            <a:extLst>
              <a:ext uri="{FF2B5EF4-FFF2-40B4-BE49-F238E27FC236}">
                <a16:creationId xmlns:a16="http://schemas.microsoft.com/office/drawing/2014/main" id="{85B97CF8-B731-AEFD-BCB0-2C8F193464A5}"/>
              </a:ext>
            </a:extLst>
          </p:cNvPr>
          <p:cNvSpPr/>
          <p:nvPr/>
        </p:nvSpPr>
        <p:spPr>
          <a:xfrm>
            <a:off x="4489526" y="5642216"/>
            <a:ext cx="344575" cy="34776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Google Shape;146;p5">
            <a:extLst>
              <a:ext uri="{FF2B5EF4-FFF2-40B4-BE49-F238E27FC236}">
                <a16:creationId xmlns:a16="http://schemas.microsoft.com/office/drawing/2014/main" id="{F87C219D-93BF-A407-8B8C-DA2B78376033}"/>
              </a:ext>
            </a:extLst>
          </p:cNvPr>
          <p:cNvSpPr/>
          <p:nvPr/>
        </p:nvSpPr>
        <p:spPr>
          <a:xfrm>
            <a:off x="6247167" y="5492118"/>
            <a:ext cx="643888" cy="643888"/>
          </a:xfrm>
          <a:prstGeom prst="ellipse">
            <a:avLst/>
          </a:prstGeom>
          <a:gradFill>
            <a:gsLst>
              <a:gs pos="0">
                <a:srgbClr val="DDE1E2"/>
              </a:gs>
              <a:gs pos="100000">
                <a:srgbClr val="FFFFFF"/>
              </a:gs>
            </a:gsLst>
            <a:lin ang="16200000" scaled="0"/>
          </a:gradFill>
          <a:ln>
            <a:noFill/>
          </a:ln>
          <a:effectLst>
            <a:outerShdw blurRad="330200" dist="63500" dir="2700000" sx="105999" sy="105999" algn="tl" rotWithShape="0">
              <a:srgbClr val="3F3F3F">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vi-VN" sz="1800">
                <a:solidFill>
                  <a:schemeClr val="tx1"/>
                </a:solidFill>
                <a:latin typeface="Calibri"/>
                <a:ea typeface="Calibri"/>
                <a:cs typeface="Calibri"/>
                <a:sym typeface="Calibri"/>
              </a:rPr>
              <a:t>6</a:t>
            </a:r>
            <a:endParaRPr sz="1800">
              <a:solidFill>
                <a:schemeClr val="tx1"/>
              </a:solidFill>
              <a:latin typeface="Calibri"/>
              <a:ea typeface="Calibri"/>
              <a:cs typeface="Calibri"/>
              <a:sym typeface="Calibri"/>
            </a:endParaRPr>
          </a:p>
        </p:txBody>
      </p:sp>
      <p:sp>
        <p:nvSpPr>
          <p:cNvPr id="32" name="Google Shape;167;p5">
            <a:extLst>
              <a:ext uri="{FF2B5EF4-FFF2-40B4-BE49-F238E27FC236}">
                <a16:creationId xmlns:a16="http://schemas.microsoft.com/office/drawing/2014/main" id="{412613C2-2B38-8992-561B-96B5CB27A392}"/>
              </a:ext>
            </a:extLst>
          </p:cNvPr>
          <p:cNvSpPr txBox="1"/>
          <p:nvPr/>
        </p:nvSpPr>
        <p:spPr>
          <a:xfrm>
            <a:off x="6805900" y="5619414"/>
            <a:ext cx="3096724"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000">
                <a:solidFill>
                  <a:schemeClr val="lt1"/>
                </a:solidFill>
                <a:latin typeface="Open Sans"/>
                <a:ea typeface="Open Sans"/>
                <a:cs typeface="Open Sans"/>
                <a:sym typeface="Open Sans"/>
              </a:rPr>
              <a:t>KẾT QUẢ THỰC NGHIỆM</a:t>
            </a:r>
            <a:endParaRPr sz="1100" dirty="0">
              <a:solidFill>
                <a:schemeClr val="lt1"/>
              </a:solidFill>
              <a:latin typeface="Open Sans Light"/>
              <a:ea typeface="Open Sans Light"/>
              <a:cs typeface="Open Sans Light"/>
              <a:sym typeface="Open Sans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806002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4.2 Xây dựng biểu đồ tuần tự cho các UC quan trọng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4702" y="2629"/>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5" y="962257"/>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4" name="Google Shape;183;p6">
            <a:extLst>
              <a:ext uri="{FF2B5EF4-FFF2-40B4-BE49-F238E27FC236}">
                <a16:creationId xmlns:a16="http://schemas.microsoft.com/office/drawing/2014/main" id="{D33CB884-BB38-41AF-13B4-DFE351925471}"/>
              </a:ext>
            </a:extLst>
          </p:cNvPr>
          <p:cNvSpPr txBox="1"/>
          <p:nvPr/>
        </p:nvSpPr>
        <p:spPr>
          <a:xfrm>
            <a:off x="870287" y="1008883"/>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5" name="Google Shape;183;p6">
            <a:extLst>
              <a:ext uri="{FF2B5EF4-FFF2-40B4-BE49-F238E27FC236}">
                <a16:creationId xmlns:a16="http://schemas.microsoft.com/office/drawing/2014/main" id="{640967BF-A47D-2703-1766-8868087D53AA}"/>
              </a:ext>
            </a:extLst>
          </p:cNvPr>
          <p:cNvSpPr txBox="1"/>
          <p:nvPr/>
        </p:nvSpPr>
        <p:spPr>
          <a:xfrm>
            <a:off x="1049695" y="1114657"/>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6" name="Google Shape;183;p6">
            <a:extLst>
              <a:ext uri="{FF2B5EF4-FFF2-40B4-BE49-F238E27FC236}">
                <a16:creationId xmlns:a16="http://schemas.microsoft.com/office/drawing/2014/main" id="{9E4675FD-C829-7C8A-557A-8380792E4FE1}"/>
              </a:ext>
            </a:extLst>
          </p:cNvPr>
          <p:cNvSpPr txBox="1"/>
          <p:nvPr/>
        </p:nvSpPr>
        <p:spPr>
          <a:xfrm>
            <a:off x="744895" y="1056491"/>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7" name="Google Shape;183;p6">
            <a:extLst>
              <a:ext uri="{FF2B5EF4-FFF2-40B4-BE49-F238E27FC236}">
                <a16:creationId xmlns:a16="http://schemas.microsoft.com/office/drawing/2014/main" id="{A36215D5-C78F-986D-6CED-C5DFADDC14A5}"/>
              </a:ext>
            </a:extLst>
          </p:cNvPr>
          <p:cNvSpPr txBox="1"/>
          <p:nvPr/>
        </p:nvSpPr>
        <p:spPr>
          <a:xfrm>
            <a:off x="897295" y="1208891"/>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Quản lý mượn tài liệu</a:t>
            </a:r>
          </a:p>
        </p:txBody>
      </p:sp>
      <p:pic>
        <p:nvPicPr>
          <p:cNvPr id="3" name="Hình ảnh 2" descr="Ảnh có chứa lịch&#10;&#10;Mô tả được tạo tự động">
            <a:extLst>
              <a:ext uri="{FF2B5EF4-FFF2-40B4-BE49-F238E27FC236}">
                <a16:creationId xmlns:a16="http://schemas.microsoft.com/office/drawing/2014/main" id="{7F6CD8BC-B98D-49A0-D4EB-3143D90BDC77}"/>
              </a:ext>
            </a:extLst>
          </p:cNvPr>
          <p:cNvPicPr>
            <a:picLocks noChangeAspect="1"/>
          </p:cNvPicPr>
          <p:nvPr/>
        </p:nvPicPr>
        <p:blipFill>
          <a:blip r:embed="rId4"/>
          <a:stretch>
            <a:fillRect/>
          </a:stretch>
        </p:blipFill>
        <p:spPr>
          <a:xfrm>
            <a:off x="3230245" y="1429067"/>
            <a:ext cx="5731510" cy="3999865"/>
          </a:xfrm>
          <a:prstGeom prst="rect">
            <a:avLst/>
          </a:prstGeom>
        </p:spPr>
      </p:pic>
    </p:spTree>
    <p:extLst>
      <p:ext uri="{BB962C8B-B14F-4D97-AF65-F5344CB8AC3E}">
        <p14:creationId xmlns:p14="http://schemas.microsoft.com/office/powerpoint/2010/main" val="106426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806002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4.2 Xây dựng biểu đồ tuần tự cho các UC quan trọng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4702" y="2629"/>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5" y="962257"/>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4" name="Google Shape;183;p6">
            <a:extLst>
              <a:ext uri="{FF2B5EF4-FFF2-40B4-BE49-F238E27FC236}">
                <a16:creationId xmlns:a16="http://schemas.microsoft.com/office/drawing/2014/main" id="{D33CB884-BB38-41AF-13B4-DFE351925471}"/>
              </a:ext>
            </a:extLst>
          </p:cNvPr>
          <p:cNvSpPr txBox="1"/>
          <p:nvPr/>
        </p:nvSpPr>
        <p:spPr>
          <a:xfrm>
            <a:off x="870287" y="1008883"/>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5" name="Google Shape;183;p6">
            <a:extLst>
              <a:ext uri="{FF2B5EF4-FFF2-40B4-BE49-F238E27FC236}">
                <a16:creationId xmlns:a16="http://schemas.microsoft.com/office/drawing/2014/main" id="{640967BF-A47D-2703-1766-8868087D53AA}"/>
              </a:ext>
            </a:extLst>
          </p:cNvPr>
          <p:cNvSpPr txBox="1"/>
          <p:nvPr/>
        </p:nvSpPr>
        <p:spPr>
          <a:xfrm>
            <a:off x="1049695" y="1114657"/>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6" name="Google Shape;183;p6">
            <a:extLst>
              <a:ext uri="{FF2B5EF4-FFF2-40B4-BE49-F238E27FC236}">
                <a16:creationId xmlns:a16="http://schemas.microsoft.com/office/drawing/2014/main" id="{9E4675FD-C829-7C8A-557A-8380792E4FE1}"/>
              </a:ext>
            </a:extLst>
          </p:cNvPr>
          <p:cNvSpPr txBox="1"/>
          <p:nvPr/>
        </p:nvSpPr>
        <p:spPr>
          <a:xfrm>
            <a:off x="744895" y="1056491"/>
            <a:ext cx="9716689" cy="415458"/>
          </a:xfrm>
          <a:prstGeom prst="rect">
            <a:avLst/>
          </a:prstGeom>
          <a:noFill/>
          <a:ln>
            <a:noFill/>
          </a:ln>
        </p:spPr>
        <p:txBody>
          <a:bodyPr spcFirstLastPara="1" wrap="square" lIns="91425" tIns="45700" rIns="91425" bIns="45700" anchor="t" anchorCtr="0">
            <a:spAutoFit/>
          </a:bodyPr>
          <a:lstStyle/>
          <a:p>
            <a:pPr>
              <a:lnSpc>
                <a:spcPct val="150000"/>
              </a:lnSpc>
            </a:pPr>
            <a:endParaRPr lang="vi-VN">
              <a:latin typeface="Times New Roman" panose="02020603050405020304" pitchFamily="18" charset="0"/>
              <a:cs typeface="Times New Roman" panose="02020603050405020304" pitchFamily="18" charset="0"/>
            </a:endParaRPr>
          </a:p>
        </p:txBody>
      </p:sp>
      <p:sp>
        <p:nvSpPr>
          <p:cNvPr id="7" name="Google Shape;183;p6">
            <a:extLst>
              <a:ext uri="{FF2B5EF4-FFF2-40B4-BE49-F238E27FC236}">
                <a16:creationId xmlns:a16="http://schemas.microsoft.com/office/drawing/2014/main" id="{A36215D5-C78F-986D-6CED-C5DFADDC14A5}"/>
              </a:ext>
            </a:extLst>
          </p:cNvPr>
          <p:cNvSpPr txBox="1"/>
          <p:nvPr/>
        </p:nvSpPr>
        <p:spPr>
          <a:xfrm>
            <a:off x="897295" y="1208891"/>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Quản lý trả tài liệu</a:t>
            </a:r>
          </a:p>
        </p:txBody>
      </p:sp>
      <p:pic>
        <p:nvPicPr>
          <p:cNvPr id="3" name="Hình ảnh 2" descr="Ảnh có chứa lịch&#10;&#10;Mô tả được tạo tự động">
            <a:extLst>
              <a:ext uri="{FF2B5EF4-FFF2-40B4-BE49-F238E27FC236}">
                <a16:creationId xmlns:a16="http://schemas.microsoft.com/office/drawing/2014/main" id="{FC88F719-FC5C-02CB-9A08-E7CB5C517F81}"/>
              </a:ext>
            </a:extLst>
          </p:cNvPr>
          <p:cNvPicPr>
            <a:picLocks noChangeAspect="1"/>
          </p:cNvPicPr>
          <p:nvPr/>
        </p:nvPicPr>
        <p:blipFill>
          <a:blip r:embed="rId4"/>
          <a:stretch>
            <a:fillRect/>
          </a:stretch>
        </p:blipFill>
        <p:spPr>
          <a:xfrm>
            <a:off x="3615690" y="1550670"/>
            <a:ext cx="4960620" cy="3756660"/>
          </a:xfrm>
          <a:prstGeom prst="rect">
            <a:avLst/>
          </a:prstGeom>
        </p:spPr>
      </p:pic>
    </p:spTree>
    <p:extLst>
      <p:ext uri="{BB962C8B-B14F-4D97-AF65-F5344CB8AC3E}">
        <p14:creationId xmlns:p14="http://schemas.microsoft.com/office/powerpoint/2010/main" val="386131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6636341" cy="523180"/>
          </a:xfrm>
          <a:prstGeom prst="rect">
            <a:avLst/>
          </a:prstGeom>
          <a:noFill/>
          <a:ln>
            <a:noFill/>
          </a:ln>
        </p:spPr>
        <p:txBody>
          <a:bodyPr spcFirstLastPara="1" wrap="square" lIns="91425" tIns="45700" rIns="91425" bIns="45700" anchor="t" anchorCtr="0">
            <a:spAutoFit/>
          </a:bodyPr>
          <a:lstStyle/>
          <a:p>
            <a:pPr lvl="0"/>
            <a:r>
              <a:rPr lang="vi-VN" sz="2800" b="1">
                <a:solidFill>
                  <a:srgbClr val="C55A11"/>
                </a:solidFill>
                <a:latin typeface="Calibri"/>
                <a:cs typeface="Calibri"/>
                <a:sym typeface="Calibri"/>
              </a:rPr>
              <a:t>4.3 Mô hình hóa cấu trúc</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 name="Google Shape;183;p6"/>
          <p:cNvSpPr txBox="1"/>
          <p:nvPr/>
        </p:nvSpPr>
        <p:spPr>
          <a:xfrm>
            <a:off x="897295" y="949807"/>
            <a:ext cx="10492194"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mj-lt"/>
              </a:rPr>
              <a:t>4.3.1 Tìm các khái niệm (lớp) trong đặc tả yêu cầu hệ thống và các UC.</a:t>
            </a:r>
            <a:endParaRPr lang="en-US">
              <a:latin typeface="+mj-lt"/>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5781" y="2629"/>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5" y="1443466"/>
            <a:ext cx="9716689" cy="3647112"/>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 Các lớp đối tượng trong hệ quản lý thư viện:</a:t>
            </a:r>
          </a:p>
          <a:p>
            <a:pPr>
              <a:lnSpc>
                <a:spcPct val="150000"/>
              </a:lnSpc>
            </a:pPr>
            <a:r>
              <a:rPr lang="vi-VN">
                <a:latin typeface="Times New Roman" panose="02020603050405020304" pitchFamily="18" charset="0"/>
                <a:cs typeface="Times New Roman" panose="02020603050405020304" pitchFamily="18" charset="0"/>
              </a:rPr>
              <a:t>+ Sản phẩm</a:t>
            </a:r>
          </a:p>
          <a:p>
            <a:pPr>
              <a:lnSpc>
                <a:spcPct val="150000"/>
              </a:lnSpc>
            </a:pPr>
            <a:r>
              <a:rPr lang="vi-VN">
                <a:latin typeface="Times New Roman" panose="02020603050405020304" pitchFamily="18" charset="0"/>
                <a:cs typeface="Times New Roman" panose="02020603050405020304" pitchFamily="18" charset="0"/>
              </a:rPr>
              <a:t>+ Nhà xuất bản</a:t>
            </a:r>
          </a:p>
          <a:p>
            <a:pPr>
              <a:lnSpc>
                <a:spcPct val="150000"/>
              </a:lnSpc>
            </a:pPr>
            <a:r>
              <a:rPr lang="vi-VN">
                <a:latin typeface="Times New Roman" panose="02020603050405020304" pitchFamily="18" charset="0"/>
                <a:cs typeface="Times New Roman" panose="02020603050405020304" pitchFamily="18" charset="0"/>
              </a:rPr>
              <a:t>+ Tác giả </a:t>
            </a:r>
          </a:p>
          <a:p>
            <a:pPr>
              <a:lnSpc>
                <a:spcPct val="150000"/>
              </a:lnSpc>
            </a:pPr>
            <a:r>
              <a:rPr lang="vi-VN">
                <a:latin typeface="Times New Roman" panose="02020603050405020304" pitchFamily="18" charset="0"/>
                <a:cs typeface="Times New Roman" panose="02020603050405020304" pitchFamily="18" charset="0"/>
              </a:rPr>
              <a:t>+ Độc giả</a:t>
            </a:r>
          </a:p>
          <a:p>
            <a:pPr>
              <a:lnSpc>
                <a:spcPct val="150000"/>
              </a:lnSpc>
            </a:pPr>
            <a:r>
              <a:rPr lang="vi-VN">
                <a:latin typeface="Times New Roman" panose="02020603050405020304" pitchFamily="18" charset="0"/>
                <a:cs typeface="Times New Roman" panose="02020603050405020304" pitchFamily="18" charset="0"/>
              </a:rPr>
              <a:t>+ Tài khoản</a:t>
            </a:r>
          </a:p>
          <a:p>
            <a:pPr>
              <a:lnSpc>
                <a:spcPct val="150000"/>
              </a:lnSpc>
            </a:pPr>
            <a:r>
              <a:rPr lang="vi-VN">
                <a:latin typeface="Times New Roman" panose="02020603050405020304" pitchFamily="18" charset="0"/>
                <a:cs typeface="Times New Roman" panose="02020603050405020304" pitchFamily="18" charset="0"/>
              </a:rPr>
              <a:t>+ Phiếu thống kê</a:t>
            </a:r>
          </a:p>
          <a:p>
            <a:pPr>
              <a:lnSpc>
                <a:spcPct val="150000"/>
              </a:lnSpc>
            </a:pPr>
            <a:r>
              <a:rPr lang="vi-VN">
                <a:latin typeface="Times New Roman" panose="02020603050405020304" pitchFamily="18" charset="0"/>
                <a:cs typeface="Times New Roman" panose="02020603050405020304" pitchFamily="18" charset="0"/>
              </a:rPr>
              <a:t>+ Phiếu mượn</a:t>
            </a:r>
          </a:p>
          <a:p>
            <a:pPr>
              <a:lnSpc>
                <a:spcPct val="150000"/>
              </a:lnSpc>
            </a:pPr>
            <a:r>
              <a:rPr lang="vi-VN">
                <a:latin typeface="Times New Roman" panose="02020603050405020304" pitchFamily="18" charset="0"/>
                <a:cs typeface="Times New Roman" panose="02020603050405020304" pitchFamily="18" charset="0"/>
              </a:rPr>
              <a:t>+ Phiếu trả</a:t>
            </a:r>
          </a:p>
          <a:p>
            <a:pPr>
              <a:lnSpc>
                <a:spcPct val="150000"/>
              </a:lnSpc>
            </a:pPr>
            <a:r>
              <a:rPr lang="vi-VN">
                <a:latin typeface="Times New Roman" panose="02020603050405020304" pitchFamily="18" charset="0"/>
                <a:cs typeface="Times New Roman" panose="02020603050405020304" pitchFamily="18" charset="0"/>
              </a:rPr>
              <a:t>+ Chi tiết phiếu mượn </a:t>
            </a:r>
          </a:p>
          <a:p>
            <a:pPr>
              <a:lnSpc>
                <a:spcPct val="150000"/>
              </a:lnSpc>
            </a:pPr>
            <a:r>
              <a:rPr lang="vi-VN">
                <a:latin typeface="Times New Roman" panose="02020603050405020304" pitchFamily="18" charset="0"/>
                <a:cs typeface="Times New Roman" panose="02020603050405020304" pitchFamily="18" charset="0"/>
              </a:rPr>
              <a:t>+ Chi tiết phiếu trả</a:t>
            </a:r>
          </a:p>
        </p:txBody>
      </p:sp>
    </p:spTree>
    <p:extLst>
      <p:ext uri="{BB962C8B-B14F-4D97-AF65-F5344CB8AC3E}">
        <p14:creationId xmlns:p14="http://schemas.microsoft.com/office/powerpoint/2010/main" val="104054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6636341" cy="523180"/>
          </a:xfrm>
          <a:prstGeom prst="rect">
            <a:avLst/>
          </a:prstGeom>
          <a:noFill/>
          <a:ln>
            <a:noFill/>
          </a:ln>
        </p:spPr>
        <p:txBody>
          <a:bodyPr spcFirstLastPara="1" wrap="square" lIns="91425" tIns="45700" rIns="91425" bIns="45700" anchor="t" anchorCtr="0">
            <a:spAutoFit/>
          </a:bodyPr>
          <a:lstStyle/>
          <a:p>
            <a:pPr lvl="0"/>
            <a:r>
              <a:rPr lang="vi-VN" sz="2800" b="1">
                <a:solidFill>
                  <a:srgbClr val="C55A11"/>
                </a:solidFill>
                <a:latin typeface="Calibri"/>
                <a:cs typeface="Calibri"/>
                <a:sym typeface="Calibri"/>
              </a:rPr>
              <a:t>4.3 Mô hình hóa cấu trúc</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 name="Google Shape;183;p6"/>
          <p:cNvSpPr txBox="1"/>
          <p:nvPr/>
        </p:nvSpPr>
        <p:spPr>
          <a:xfrm>
            <a:off x="897295" y="949807"/>
            <a:ext cx="10492194"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mj-lt"/>
              </a:rPr>
              <a:t>4.3.2 Xác định quan hệ giữa các lớp trong lĩnh vực vấn đề.</a:t>
            </a:r>
            <a:endParaRPr lang="en-US">
              <a:latin typeface="+mj-lt"/>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5109" y="2629"/>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5" y="1443466"/>
            <a:ext cx="9716689" cy="738623"/>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-Vì một Phiếu xuất có thể chứa nhiều Mặt hàng, một Mặt hàng lại được ghi trong nhiều Phiếu xuất do đó lớp Chi tiết phiếu xuất được sinh ra và ta có mối quan hệ như sau:</a:t>
            </a:r>
          </a:p>
        </p:txBody>
      </p:sp>
      <p:pic>
        <p:nvPicPr>
          <p:cNvPr id="3" name="Hình ảnh 2" descr="Ảnh có chứa ảnh chụp màn hình, hàng, văn bản, Hình chữ nhật&#10;&#10;Mô tả được tạo tự động">
            <a:extLst>
              <a:ext uri="{FF2B5EF4-FFF2-40B4-BE49-F238E27FC236}">
                <a16:creationId xmlns:a16="http://schemas.microsoft.com/office/drawing/2014/main" id="{E581D7B4-0017-1FE5-AAED-D295E3D742FC}"/>
              </a:ext>
            </a:extLst>
          </p:cNvPr>
          <p:cNvPicPr>
            <a:picLocks noChangeAspect="1"/>
          </p:cNvPicPr>
          <p:nvPr/>
        </p:nvPicPr>
        <p:blipFill>
          <a:blip r:embed="rId4"/>
          <a:stretch>
            <a:fillRect/>
          </a:stretch>
        </p:blipFill>
        <p:spPr>
          <a:xfrm>
            <a:off x="3308169" y="2394140"/>
            <a:ext cx="5074920" cy="1380490"/>
          </a:xfrm>
          <a:prstGeom prst="rect">
            <a:avLst/>
          </a:prstGeom>
        </p:spPr>
      </p:pic>
      <p:pic>
        <p:nvPicPr>
          <p:cNvPr id="5" name="Hình ảnh 4" descr="Ảnh có chứa văn bản, ảnh chụp màn hình, hàng, Hình chữ nhật&#10;&#10;Mô tả được tạo tự động">
            <a:extLst>
              <a:ext uri="{FF2B5EF4-FFF2-40B4-BE49-F238E27FC236}">
                <a16:creationId xmlns:a16="http://schemas.microsoft.com/office/drawing/2014/main" id="{A1E6298B-3CD1-34A3-640C-6CFF57958EBC}"/>
              </a:ext>
            </a:extLst>
          </p:cNvPr>
          <p:cNvPicPr>
            <a:picLocks noChangeAspect="1"/>
          </p:cNvPicPr>
          <p:nvPr/>
        </p:nvPicPr>
        <p:blipFill>
          <a:blip r:embed="rId5"/>
          <a:stretch>
            <a:fillRect/>
          </a:stretch>
        </p:blipFill>
        <p:spPr>
          <a:xfrm>
            <a:off x="3308169" y="4073932"/>
            <a:ext cx="5290185" cy="1203960"/>
          </a:xfrm>
          <a:prstGeom prst="rect">
            <a:avLst/>
          </a:prstGeom>
        </p:spPr>
      </p:pic>
    </p:spTree>
    <p:extLst>
      <p:ext uri="{BB962C8B-B14F-4D97-AF65-F5344CB8AC3E}">
        <p14:creationId xmlns:p14="http://schemas.microsoft.com/office/powerpoint/2010/main" val="33128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6636341" cy="523180"/>
          </a:xfrm>
          <a:prstGeom prst="rect">
            <a:avLst/>
          </a:prstGeom>
          <a:noFill/>
          <a:ln>
            <a:noFill/>
          </a:ln>
        </p:spPr>
        <p:txBody>
          <a:bodyPr spcFirstLastPara="1" wrap="square" lIns="91425" tIns="45700" rIns="91425" bIns="45700" anchor="t" anchorCtr="0">
            <a:spAutoFit/>
          </a:bodyPr>
          <a:lstStyle/>
          <a:p>
            <a:pPr lvl="0"/>
            <a:r>
              <a:rPr lang="vi-VN" sz="2800" b="1">
                <a:solidFill>
                  <a:srgbClr val="C55A11"/>
                </a:solidFill>
                <a:latin typeface="Calibri"/>
                <a:cs typeface="Calibri"/>
                <a:sym typeface="Calibri"/>
              </a:rPr>
              <a:t>4.3 Mô hình hóa cấu trúc</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 name="Google Shape;183;p6"/>
          <p:cNvSpPr txBox="1"/>
          <p:nvPr/>
        </p:nvSpPr>
        <p:spPr>
          <a:xfrm>
            <a:off x="897295" y="949807"/>
            <a:ext cx="10492194"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4.3.3 </a:t>
            </a:r>
            <a:r>
              <a:rPr lang="en-US">
                <a:latin typeface="Times New Roman" panose="02020603050405020304" pitchFamily="18" charset="0"/>
                <a:cs typeface="Times New Roman" panose="02020603050405020304" pitchFamily="18" charset="0"/>
              </a:rPr>
              <a:t>Xây dựng biểu đồ lớp</a:t>
            </a: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5778" y="-30029"/>
            <a:ext cx="12192000" cy="6884043"/>
          </a:xfrm>
          <a:prstGeom prst="rect">
            <a:avLst/>
          </a:prstGeom>
          <a:noFill/>
          <a:ln>
            <a:noFill/>
          </a:ln>
        </p:spPr>
      </p:pic>
      <p:pic>
        <p:nvPicPr>
          <p:cNvPr id="3" name="Hình ảnh 2" descr="Ảnh có chứa văn bản, ảnh chụp màn hình, biểu đồ, số&#10;&#10;Mô tả được tạo tự động">
            <a:extLst>
              <a:ext uri="{FF2B5EF4-FFF2-40B4-BE49-F238E27FC236}">
                <a16:creationId xmlns:a16="http://schemas.microsoft.com/office/drawing/2014/main" id="{5F842EEB-56C9-9C33-C349-3D2E14559BFB}"/>
              </a:ext>
            </a:extLst>
          </p:cNvPr>
          <p:cNvPicPr>
            <a:picLocks noChangeAspect="1"/>
          </p:cNvPicPr>
          <p:nvPr/>
        </p:nvPicPr>
        <p:blipFill>
          <a:blip r:embed="rId4"/>
          <a:stretch>
            <a:fillRect/>
          </a:stretch>
        </p:blipFill>
        <p:spPr>
          <a:xfrm>
            <a:off x="3463290" y="1641568"/>
            <a:ext cx="5265420" cy="4663440"/>
          </a:xfrm>
          <a:prstGeom prst="rect">
            <a:avLst/>
          </a:prstGeom>
        </p:spPr>
      </p:pic>
    </p:spTree>
    <p:extLst>
      <p:ext uri="{BB962C8B-B14F-4D97-AF65-F5344CB8AC3E}">
        <p14:creationId xmlns:p14="http://schemas.microsoft.com/office/powerpoint/2010/main" val="129781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587241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5. THIẾT KẾ HỆ THỐNG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4337" y="0"/>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4" y="857114"/>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5.1 THIẾT KẾ CƠ SỞ DỮ LIỆU</a:t>
            </a:r>
          </a:p>
        </p:txBody>
      </p:sp>
      <p:sp>
        <p:nvSpPr>
          <p:cNvPr id="4" name="Google Shape;183;p6">
            <a:extLst>
              <a:ext uri="{FF2B5EF4-FFF2-40B4-BE49-F238E27FC236}">
                <a16:creationId xmlns:a16="http://schemas.microsoft.com/office/drawing/2014/main" id="{8F8EBAFC-547E-F014-8AC5-1C37AF6C7FA3}"/>
              </a:ext>
            </a:extLst>
          </p:cNvPr>
          <p:cNvSpPr txBox="1"/>
          <p:nvPr/>
        </p:nvSpPr>
        <p:spPr>
          <a:xfrm>
            <a:off x="897294" y="1324915"/>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mj-lt"/>
              </a:rPr>
              <a:t>5.2 THIẾT KẾ KIẾN TRÚC TRIỂN KHAI</a:t>
            </a:r>
          </a:p>
        </p:txBody>
      </p:sp>
    </p:spTree>
    <p:extLst>
      <p:ext uri="{BB962C8B-B14F-4D97-AF65-F5344CB8AC3E}">
        <p14:creationId xmlns:p14="http://schemas.microsoft.com/office/powerpoint/2010/main" val="253294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587241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5.1 THIẾT KẾ CƠ SỞ DỮ LIỆU</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0" y="0"/>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3" y="897015"/>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MÔ HÌNH DỮ LIỆU QUAN HỆ:</a:t>
            </a:r>
          </a:p>
        </p:txBody>
      </p:sp>
      <p:pic>
        <p:nvPicPr>
          <p:cNvPr id="3" name="Hình ảnh 2" descr="Ảnh có chứa văn bản, Phông chữ, số, phần mềm&#10;&#10;Mô tả được tạo tự động">
            <a:extLst>
              <a:ext uri="{FF2B5EF4-FFF2-40B4-BE49-F238E27FC236}">
                <a16:creationId xmlns:a16="http://schemas.microsoft.com/office/drawing/2014/main" id="{89487687-4F17-9196-E060-E984397D9B14}"/>
              </a:ext>
            </a:extLst>
          </p:cNvPr>
          <p:cNvPicPr>
            <a:picLocks noChangeAspect="1"/>
          </p:cNvPicPr>
          <p:nvPr/>
        </p:nvPicPr>
        <p:blipFill>
          <a:blip r:embed="rId4"/>
          <a:stretch>
            <a:fillRect/>
          </a:stretch>
        </p:blipFill>
        <p:spPr>
          <a:xfrm>
            <a:off x="1417710" y="1892852"/>
            <a:ext cx="8675856" cy="3289955"/>
          </a:xfrm>
          <a:prstGeom prst="rect">
            <a:avLst/>
          </a:prstGeom>
        </p:spPr>
      </p:pic>
    </p:spTree>
    <p:extLst>
      <p:ext uri="{BB962C8B-B14F-4D97-AF65-F5344CB8AC3E}">
        <p14:creationId xmlns:p14="http://schemas.microsoft.com/office/powerpoint/2010/main" val="237445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587241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5.2 THIẾT KẾ KIẾN TRÚC TRIỂN KHAI</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0" y="-39458"/>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4" y="857114"/>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BIỂU ĐỒ THÀNH PHẦN:</a:t>
            </a:r>
          </a:p>
        </p:txBody>
      </p:sp>
      <p:pic>
        <p:nvPicPr>
          <p:cNvPr id="3" name="Hình ảnh 2" descr="Ảnh có chứa biểu đồ, hàng, văn bản, Song song&#10;&#10;Mô tả được tạo tự động">
            <a:extLst>
              <a:ext uri="{FF2B5EF4-FFF2-40B4-BE49-F238E27FC236}">
                <a16:creationId xmlns:a16="http://schemas.microsoft.com/office/drawing/2014/main" id="{38BD20E6-2D50-9EE5-199E-DD33143F4DEA}"/>
              </a:ext>
            </a:extLst>
          </p:cNvPr>
          <p:cNvPicPr>
            <a:picLocks noChangeAspect="1"/>
          </p:cNvPicPr>
          <p:nvPr/>
        </p:nvPicPr>
        <p:blipFill>
          <a:blip r:embed="rId4"/>
          <a:stretch>
            <a:fillRect/>
          </a:stretch>
        </p:blipFill>
        <p:spPr>
          <a:xfrm>
            <a:off x="3230245" y="1321117"/>
            <a:ext cx="5731510" cy="4215765"/>
          </a:xfrm>
          <a:prstGeom prst="rect">
            <a:avLst/>
          </a:prstGeom>
        </p:spPr>
      </p:pic>
    </p:spTree>
    <p:extLst>
      <p:ext uri="{BB962C8B-B14F-4D97-AF65-F5344CB8AC3E}">
        <p14:creationId xmlns:p14="http://schemas.microsoft.com/office/powerpoint/2010/main" val="64570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587241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6. KẾT QUẢ THỰC NGHIỆM</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9089" y="0"/>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972709" y="1149348"/>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6.1 ĐĂNG NHẬP VÀO HỆ THỐNG</a:t>
            </a:r>
          </a:p>
        </p:txBody>
      </p:sp>
      <p:sp>
        <p:nvSpPr>
          <p:cNvPr id="3" name="Google Shape;183;p6">
            <a:extLst>
              <a:ext uri="{FF2B5EF4-FFF2-40B4-BE49-F238E27FC236}">
                <a16:creationId xmlns:a16="http://schemas.microsoft.com/office/drawing/2014/main" id="{CC59B304-EBE4-7608-98C1-181283626F5A}"/>
              </a:ext>
            </a:extLst>
          </p:cNvPr>
          <p:cNvSpPr txBox="1"/>
          <p:nvPr/>
        </p:nvSpPr>
        <p:spPr>
          <a:xfrm>
            <a:off x="973394" y="1582121"/>
            <a:ext cx="9717573"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6.2 TRANG CHỦ QUẢN TRỊ</a:t>
            </a:r>
          </a:p>
        </p:txBody>
      </p:sp>
      <p:sp>
        <p:nvSpPr>
          <p:cNvPr id="5" name="Google Shape;183;p6">
            <a:extLst>
              <a:ext uri="{FF2B5EF4-FFF2-40B4-BE49-F238E27FC236}">
                <a16:creationId xmlns:a16="http://schemas.microsoft.com/office/drawing/2014/main" id="{F1DE209D-5251-730B-96CB-CFAA78B59630}"/>
              </a:ext>
            </a:extLst>
          </p:cNvPr>
          <p:cNvSpPr txBox="1"/>
          <p:nvPr/>
        </p:nvSpPr>
        <p:spPr>
          <a:xfrm>
            <a:off x="964398" y="2054632"/>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6.3 QUẢN LÝ THÀNH VIÊN</a:t>
            </a:r>
          </a:p>
        </p:txBody>
      </p:sp>
      <p:sp>
        <p:nvSpPr>
          <p:cNvPr id="6" name="Google Shape;183;p6">
            <a:extLst>
              <a:ext uri="{FF2B5EF4-FFF2-40B4-BE49-F238E27FC236}">
                <a16:creationId xmlns:a16="http://schemas.microsoft.com/office/drawing/2014/main" id="{D954DA9F-6F42-197C-2612-00E25CFB0354}"/>
              </a:ext>
            </a:extLst>
          </p:cNvPr>
          <p:cNvSpPr txBox="1"/>
          <p:nvPr/>
        </p:nvSpPr>
        <p:spPr>
          <a:xfrm>
            <a:off x="967994" y="2473915"/>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6.4 QUẢN LÝ SẢN PHẨM</a:t>
            </a:r>
          </a:p>
        </p:txBody>
      </p:sp>
      <p:sp>
        <p:nvSpPr>
          <p:cNvPr id="7" name="Google Shape;183;p6">
            <a:extLst>
              <a:ext uri="{FF2B5EF4-FFF2-40B4-BE49-F238E27FC236}">
                <a16:creationId xmlns:a16="http://schemas.microsoft.com/office/drawing/2014/main" id="{B357381A-9EBA-48C0-B490-381523DCA413}"/>
              </a:ext>
            </a:extLst>
          </p:cNvPr>
          <p:cNvSpPr txBox="1"/>
          <p:nvPr/>
        </p:nvSpPr>
        <p:spPr>
          <a:xfrm>
            <a:off x="960212" y="2938615"/>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6.5 QUẢN LÝ DANH MỤC</a:t>
            </a:r>
          </a:p>
        </p:txBody>
      </p:sp>
      <p:sp>
        <p:nvSpPr>
          <p:cNvPr id="8" name="Google Shape;183;p6">
            <a:extLst>
              <a:ext uri="{FF2B5EF4-FFF2-40B4-BE49-F238E27FC236}">
                <a16:creationId xmlns:a16="http://schemas.microsoft.com/office/drawing/2014/main" id="{5F48EBA5-D8F0-E1B6-D28E-77C3960B16A6}"/>
              </a:ext>
            </a:extLst>
          </p:cNvPr>
          <p:cNvSpPr txBox="1"/>
          <p:nvPr/>
        </p:nvSpPr>
        <p:spPr>
          <a:xfrm>
            <a:off x="972912" y="3371815"/>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6.6 QUẢN LÝ BÌNH LUẬN</a:t>
            </a:r>
          </a:p>
        </p:txBody>
      </p:sp>
    </p:spTree>
    <p:extLst>
      <p:ext uri="{BB962C8B-B14F-4D97-AF65-F5344CB8AC3E}">
        <p14:creationId xmlns:p14="http://schemas.microsoft.com/office/powerpoint/2010/main" val="167003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587241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6.1 ĐĂNG NHẬP VÀO HỆ THỐNG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336" y="0"/>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972709" y="1149348"/>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6.1.1 MÀN HÌNH ĐĂNG NHẬP</a:t>
            </a:r>
          </a:p>
        </p:txBody>
      </p:sp>
      <p:pic>
        <p:nvPicPr>
          <p:cNvPr id="4" name="Hình ảnh 3" descr="Ảnh có chứa văn bản, ảnh chụp màn hình, Phông chữ, số&#10;&#10;Mô tả được tạo tự động">
            <a:extLst>
              <a:ext uri="{FF2B5EF4-FFF2-40B4-BE49-F238E27FC236}">
                <a16:creationId xmlns:a16="http://schemas.microsoft.com/office/drawing/2014/main" id="{C9E22727-8BE1-9A97-7D09-1F62985F198C}"/>
              </a:ext>
            </a:extLst>
          </p:cNvPr>
          <p:cNvPicPr>
            <a:picLocks noChangeAspect="1"/>
          </p:cNvPicPr>
          <p:nvPr/>
        </p:nvPicPr>
        <p:blipFill>
          <a:blip r:embed="rId4"/>
          <a:stretch>
            <a:fillRect/>
          </a:stretch>
        </p:blipFill>
        <p:spPr>
          <a:xfrm>
            <a:off x="3431357" y="1473980"/>
            <a:ext cx="5053229" cy="3910040"/>
          </a:xfrm>
          <a:prstGeom prst="rect">
            <a:avLst/>
          </a:prstGeom>
        </p:spPr>
      </p:pic>
    </p:spTree>
    <p:extLst>
      <p:ext uri="{BB962C8B-B14F-4D97-AF65-F5344CB8AC3E}">
        <p14:creationId xmlns:p14="http://schemas.microsoft.com/office/powerpoint/2010/main" val="381204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6"/>
          <p:cNvSpPr txBox="1"/>
          <p:nvPr/>
        </p:nvSpPr>
        <p:spPr>
          <a:xfrm>
            <a:off x="470516" y="208914"/>
            <a:ext cx="376577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ea typeface="Calibri"/>
                <a:cs typeface="Calibri"/>
                <a:sym typeface="Calibri"/>
              </a:rPr>
              <a:t>1.</a:t>
            </a:r>
            <a:r>
              <a:rPr lang="en-US" sz="2800" b="1">
                <a:solidFill>
                  <a:srgbClr val="C55A11"/>
                </a:solidFill>
                <a:latin typeface="Calibri"/>
                <a:ea typeface="Calibri"/>
                <a:cs typeface="Calibri"/>
                <a:sym typeface="Calibri"/>
              </a:rPr>
              <a:t>TỔNG QUAN </a:t>
            </a:r>
            <a:r>
              <a:rPr lang="vi-VN" sz="2800" b="1">
                <a:solidFill>
                  <a:srgbClr val="C55A11"/>
                </a:solidFill>
                <a:latin typeface="Calibri"/>
                <a:ea typeface="Calibri"/>
                <a:cs typeface="Calibri"/>
                <a:sym typeface="Calibri"/>
              </a:rPr>
              <a:t>ĐỀ TÀI</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 name="Google Shape;183;p6"/>
          <p:cNvSpPr txBox="1"/>
          <p:nvPr/>
        </p:nvSpPr>
        <p:spPr>
          <a:xfrm>
            <a:off x="897295" y="949807"/>
            <a:ext cx="9716689" cy="288536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vi-VN" sz="1600">
                <a:solidFill>
                  <a:schemeClr val="dk1"/>
                </a:solidFill>
                <a:latin typeface="+mj-lt"/>
              </a:rPr>
              <a:t>MỤC TIÊU:</a:t>
            </a:r>
          </a:p>
          <a:p>
            <a:pPr lvl="0">
              <a:lnSpc>
                <a:spcPct val="150000"/>
              </a:lnSpc>
            </a:pPr>
            <a:r>
              <a:rPr lang="vi-VN" sz="1600">
                <a:solidFill>
                  <a:schemeClr val="dk1"/>
                </a:solidFill>
                <a:latin typeface="+mj-lt"/>
              </a:rPr>
              <a:t> + </a:t>
            </a:r>
            <a:r>
              <a:rPr lang="vi-VN">
                <a:latin typeface="+mj-lt"/>
              </a:rPr>
              <a:t>Giúp độc giả tiện lợi và tự tin hơn trong việc tìm kiếm, tra cứu với nhiều chức năng bổ sung. </a:t>
            </a:r>
            <a:endParaRPr lang="vi-VN" sz="1600">
              <a:solidFill>
                <a:schemeClr val="dk1"/>
              </a:solidFill>
              <a:latin typeface="+mj-lt"/>
            </a:endParaRPr>
          </a:p>
          <a:p>
            <a:pPr lvl="0">
              <a:lnSpc>
                <a:spcPct val="150000"/>
              </a:lnSpc>
            </a:pPr>
            <a:r>
              <a:rPr lang="vi-VN" sz="1600">
                <a:solidFill>
                  <a:schemeClr val="dk1"/>
                </a:solidFill>
                <a:latin typeface="+mj-lt"/>
              </a:rPr>
              <a:t> + </a:t>
            </a:r>
            <a:r>
              <a:rPr lang="vi-VN">
                <a:latin typeface="+mj-lt"/>
              </a:rPr>
              <a:t>Việc mượn trả tài liệu trở nên dễ dàng hơn, bỏ bớt được các khâu viết phiếu, tra cứu thủ công chậm chạp như trước.</a:t>
            </a:r>
          </a:p>
          <a:p>
            <a:pPr lvl="0">
              <a:lnSpc>
                <a:spcPct val="150000"/>
              </a:lnSpc>
            </a:pPr>
            <a:r>
              <a:rPr lang="vi-VN">
                <a:latin typeface="+mj-lt"/>
              </a:rPr>
              <a:t> +  Giúp tiết kiệm được nhiều thời gian hơn cho cả độc giả và người quản lý trong các hoạt động.</a:t>
            </a:r>
          </a:p>
          <a:p>
            <a:pPr lvl="0">
              <a:lnSpc>
                <a:spcPct val="150000"/>
              </a:lnSpc>
            </a:pPr>
            <a:r>
              <a:rPr lang="vi-VN">
                <a:latin typeface="+mj-lt"/>
              </a:rPr>
              <a:t> +  Từ các tiện lợi trên, độc giả sẽ xây dựng được thói quen sử dụng thư viện, cảm thấy thích thú với sử dụng thư viện, do đó nâng cao được trình độ chuyên môn, năng lực nghiên cứu nói chung.</a:t>
            </a:r>
          </a:p>
          <a:p>
            <a:pPr marL="285750" lvl="0" indent="-285750">
              <a:lnSpc>
                <a:spcPct val="150000"/>
              </a:lnSpc>
              <a:buFontTx/>
              <a:buChar char="-"/>
            </a:pPr>
            <a:endParaRPr sz="1400">
              <a:solidFill>
                <a:schemeClr val="dk1"/>
              </a:solidFill>
              <a:latin typeface="+mj-lt"/>
              <a:sym typeface="Arial"/>
            </a:endParaRPr>
          </a:p>
          <a:p>
            <a:pPr marL="0" marR="0" lvl="0" indent="0" algn="l" rtl="0">
              <a:lnSpc>
                <a:spcPct val="150000"/>
              </a:lnSpc>
              <a:spcBef>
                <a:spcPts val="0"/>
              </a:spcBef>
              <a:spcAft>
                <a:spcPts val="0"/>
              </a:spcAft>
              <a:buNone/>
            </a:pPr>
            <a:endParaRPr sz="1800">
              <a:solidFill>
                <a:schemeClr val="dk1"/>
              </a:solidFill>
              <a:latin typeface="+mj-lt"/>
              <a:sym typeface="Arial"/>
            </a:endParaRPr>
          </a:p>
        </p:txBody>
      </p:sp>
      <p:sp>
        <p:nvSpPr>
          <p:cNvPr id="184" name="Google Shape;184;p6"/>
          <p:cNvSpPr txBox="1"/>
          <p:nvPr/>
        </p:nvSpPr>
        <p:spPr>
          <a:xfrm>
            <a:off x="897296" y="3230577"/>
            <a:ext cx="9890310" cy="235445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vi-VN">
                <a:solidFill>
                  <a:schemeClr val="dk1"/>
                </a:solidFill>
                <a:latin typeface="+mj-lt"/>
              </a:rPr>
              <a:t>NỘI DUNG NGHIÊN CỨU: </a:t>
            </a:r>
          </a:p>
          <a:p>
            <a:pPr>
              <a:lnSpc>
                <a:spcPct val="150000"/>
              </a:lnSpc>
            </a:pPr>
            <a:r>
              <a:rPr lang="vi-VN">
                <a:latin typeface="+mj-lt"/>
              </a:rPr>
              <a:t>Để đạt được mục tiêu quản lý thư viện, có thể đáp ứng được các nhu cầu đã đề ra thì cần phải: </a:t>
            </a:r>
            <a:endParaRPr lang="en-US">
              <a:latin typeface="+mj-lt"/>
            </a:endParaRPr>
          </a:p>
          <a:p>
            <a:pPr>
              <a:lnSpc>
                <a:spcPct val="150000"/>
              </a:lnSpc>
            </a:pPr>
            <a:r>
              <a:rPr lang="vi-VN">
                <a:latin typeface="+mj-lt"/>
              </a:rPr>
              <a:t>+ Tìm hiểu các khái niệm, thực trạng, yếu tố ảnh hưởng hệ thống thư viện trên thế giới và tại Việt Nam.</a:t>
            </a:r>
            <a:endParaRPr lang="en-US">
              <a:latin typeface="+mj-lt"/>
            </a:endParaRPr>
          </a:p>
          <a:p>
            <a:pPr>
              <a:lnSpc>
                <a:spcPct val="150000"/>
              </a:lnSpc>
            </a:pPr>
            <a:r>
              <a:rPr lang="vi-VN">
                <a:latin typeface="+mj-lt"/>
              </a:rPr>
              <a:t>+ Đề ra các kiến nghị và biện pháp để phát triển.</a:t>
            </a:r>
            <a:endParaRPr lang="en-US">
              <a:latin typeface="+mj-lt"/>
            </a:endParaRPr>
          </a:p>
          <a:p>
            <a:pPr>
              <a:lnSpc>
                <a:spcPct val="150000"/>
              </a:lnSpc>
            </a:pPr>
            <a:r>
              <a:rPr lang="vi-VN">
                <a:latin typeface="+mj-lt"/>
              </a:rPr>
              <a:t>+ Khảo sát bài toán thực tế giúp nắm vững được nghiệp vụ của bài toán.</a:t>
            </a:r>
            <a:endParaRPr lang="en-US">
              <a:latin typeface="+mj-lt"/>
            </a:endParaRPr>
          </a:p>
          <a:p>
            <a:pPr>
              <a:lnSpc>
                <a:spcPct val="150000"/>
              </a:lnSpc>
            </a:pPr>
            <a:r>
              <a:rPr lang="vi-VN">
                <a:latin typeface="+mj-lt"/>
              </a:rPr>
              <a:t>+ Tìm hiểu và áp dụng các công nghệ để thiết kế được các giao diện của web,..</a:t>
            </a:r>
            <a:endParaRPr lang="en-US">
              <a:latin typeface="+mj-lt"/>
            </a:endParaRPr>
          </a:p>
          <a:p>
            <a:pPr marL="0" marR="0" lvl="0" indent="0" algn="just" rtl="0">
              <a:lnSpc>
                <a:spcPct val="150000"/>
              </a:lnSpc>
              <a:spcBef>
                <a:spcPts val="0"/>
              </a:spcBef>
              <a:spcAft>
                <a:spcPts val="0"/>
              </a:spcAft>
              <a:buNone/>
            </a:pPr>
            <a:endParaRPr>
              <a:latin typeface="+mj-lt"/>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3482" y="-2581"/>
            <a:ext cx="12192000" cy="6884043"/>
          </a:xfrm>
          <a:prstGeom prst="rect">
            <a:avLst/>
          </a:prstGeom>
          <a:noFill/>
          <a:ln>
            <a:noFill/>
          </a:ln>
        </p:spPr>
      </p:pic>
      <p:sp>
        <p:nvSpPr>
          <p:cNvPr id="2" name="Google Shape;183;p6">
            <a:extLst>
              <a:ext uri="{FF2B5EF4-FFF2-40B4-BE49-F238E27FC236}">
                <a16:creationId xmlns:a16="http://schemas.microsoft.com/office/drawing/2014/main" id="{36F75026-5658-B344-D42D-91BEE2F4CCEE}"/>
              </a:ext>
            </a:extLst>
          </p:cNvPr>
          <p:cNvSpPr txBox="1"/>
          <p:nvPr/>
        </p:nvSpPr>
        <p:spPr>
          <a:xfrm>
            <a:off x="897294" y="5284986"/>
            <a:ext cx="9716689" cy="73862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vi-VN">
                <a:solidFill>
                  <a:schemeClr val="dk1"/>
                </a:solidFill>
                <a:latin typeface="+mj-lt"/>
              </a:rPr>
              <a:t>PHẠM VI NGHIÊN CỨU :</a:t>
            </a:r>
          </a:p>
          <a:p>
            <a:pPr marL="0" marR="0" lvl="0" indent="0" algn="l" rtl="0">
              <a:lnSpc>
                <a:spcPct val="150000"/>
              </a:lnSpc>
              <a:spcBef>
                <a:spcPts val="0"/>
              </a:spcBef>
              <a:spcAft>
                <a:spcPts val="0"/>
              </a:spcAft>
              <a:buNone/>
            </a:pPr>
            <a:r>
              <a:rPr lang="vi-VN">
                <a:solidFill>
                  <a:schemeClr val="dk1"/>
                </a:solidFill>
                <a:latin typeface="+mj-lt"/>
              </a:rPr>
              <a:t>+ Đối với thư viện có dưới 500 đầu sách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4"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587241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6.1 ĐĂNG NHẬP VÀO HỆ THỐNG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330" y="0"/>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972709" y="1149348"/>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6.1.2 NHẬP ĐÚNG DỮ LIỆU </a:t>
            </a:r>
          </a:p>
        </p:txBody>
      </p:sp>
      <p:pic>
        <p:nvPicPr>
          <p:cNvPr id="3" name="Hình ảnh 2" descr="Ảnh có chứa văn bản, ảnh chụp màn hình, phần mềm, Biểu tượng máy tính&#10;&#10;Mô tả được tạo tự động">
            <a:extLst>
              <a:ext uri="{FF2B5EF4-FFF2-40B4-BE49-F238E27FC236}">
                <a16:creationId xmlns:a16="http://schemas.microsoft.com/office/drawing/2014/main" id="{593C09AB-D62D-9EBD-26AC-BBCFE27BF3E8}"/>
              </a:ext>
            </a:extLst>
          </p:cNvPr>
          <p:cNvPicPr>
            <a:picLocks noChangeAspect="1"/>
          </p:cNvPicPr>
          <p:nvPr/>
        </p:nvPicPr>
        <p:blipFill>
          <a:blip r:embed="rId4"/>
          <a:stretch>
            <a:fillRect/>
          </a:stretch>
        </p:blipFill>
        <p:spPr>
          <a:xfrm>
            <a:off x="2372214" y="2001510"/>
            <a:ext cx="6755601" cy="3623285"/>
          </a:xfrm>
          <a:prstGeom prst="rect">
            <a:avLst/>
          </a:prstGeom>
        </p:spPr>
      </p:pic>
    </p:spTree>
    <p:extLst>
      <p:ext uri="{BB962C8B-B14F-4D97-AF65-F5344CB8AC3E}">
        <p14:creationId xmlns:p14="http://schemas.microsoft.com/office/powerpoint/2010/main" val="196394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587241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6.1 ĐĂNG NHẬP VÀO HỆ THỐNG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332" y="0"/>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972709" y="1149348"/>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6.1.3 NHẬP SAI HOẶC THIẾU DỮ LIỆU</a:t>
            </a:r>
          </a:p>
        </p:txBody>
      </p:sp>
      <p:pic>
        <p:nvPicPr>
          <p:cNvPr id="3" name="Hình ảnh 2" descr="Ảnh có chứa văn bản, ảnh chụp màn hình, Phông chữ, số&#10;&#10;Mô tả được tạo tự động">
            <a:extLst>
              <a:ext uri="{FF2B5EF4-FFF2-40B4-BE49-F238E27FC236}">
                <a16:creationId xmlns:a16="http://schemas.microsoft.com/office/drawing/2014/main" id="{A72F7A95-1C47-E825-04F6-0A5186E90327}"/>
              </a:ext>
            </a:extLst>
          </p:cNvPr>
          <p:cNvPicPr>
            <a:picLocks noChangeAspect="1"/>
          </p:cNvPicPr>
          <p:nvPr/>
        </p:nvPicPr>
        <p:blipFill>
          <a:blip r:embed="rId4"/>
          <a:stretch>
            <a:fillRect/>
          </a:stretch>
        </p:blipFill>
        <p:spPr>
          <a:xfrm>
            <a:off x="3316151" y="1564806"/>
            <a:ext cx="4867727" cy="4332912"/>
          </a:xfrm>
          <a:prstGeom prst="rect">
            <a:avLst/>
          </a:prstGeom>
        </p:spPr>
      </p:pic>
    </p:spTree>
    <p:extLst>
      <p:ext uri="{BB962C8B-B14F-4D97-AF65-F5344CB8AC3E}">
        <p14:creationId xmlns:p14="http://schemas.microsoft.com/office/powerpoint/2010/main" val="396129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587241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6.2 TRANG CHỦ QUẢN TRỊ</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3667" y="0"/>
            <a:ext cx="12192000" cy="6884043"/>
          </a:xfrm>
          <a:prstGeom prst="rect">
            <a:avLst/>
          </a:prstGeom>
          <a:noFill/>
          <a:ln>
            <a:noFill/>
          </a:ln>
        </p:spPr>
      </p:pic>
      <p:pic>
        <p:nvPicPr>
          <p:cNvPr id="3" name="Hình ảnh 2" descr="Ảnh có chứa văn bản, ảnh chụp màn hình, phần mềm, Biểu tượng máy tính&#10;&#10;Mô tả được tạo tự động">
            <a:extLst>
              <a:ext uri="{FF2B5EF4-FFF2-40B4-BE49-F238E27FC236}">
                <a16:creationId xmlns:a16="http://schemas.microsoft.com/office/drawing/2014/main" id="{29CCF55C-AB47-D612-8897-8F642C6ECF20}"/>
              </a:ext>
            </a:extLst>
          </p:cNvPr>
          <p:cNvPicPr>
            <a:picLocks noChangeAspect="1"/>
          </p:cNvPicPr>
          <p:nvPr/>
        </p:nvPicPr>
        <p:blipFill>
          <a:blip r:embed="rId4"/>
          <a:stretch>
            <a:fillRect/>
          </a:stretch>
        </p:blipFill>
        <p:spPr>
          <a:xfrm>
            <a:off x="2143868" y="1295983"/>
            <a:ext cx="7461927" cy="4002072"/>
          </a:xfrm>
          <a:prstGeom prst="rect">
            <a:avLst/>
          </a:prstGeom>
        </p:spPr>
      </p:pic>
    </p:spTree>
    <p:extLst>
      <p:ext uri="{BB962C8B-B14F-4D97-AF65-F5344CB8AC3E}">
        <p14:creationId xmlns:p14="http://schemas.microsoft.com/office/powerpoint/2010/main" val="209425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587241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6.3 QUẢN LÝ THÀNH VIÊN</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9091" y="0"/>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972709" y="1149348"/>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6.3.1 DANH SÁCH THÀNH VIÊN</a:t>
            </a:r>
          </a:p>
        </p:txBody>
      </p:sp>
      <p:pic>
        <p:nvPicPr>
          <p:cNvPr id="4" name="Hình ảnh 3" descr="Ảnh có chứa văn bản, ảnh chụp màn hình, phần mềm, Trang web&#10;&#10;Mô tả được tạo tự động">
            <a:extLst>
              <a:ext uri="{FF2B5EF4-FFF2-40B4-BE49-F238E27FC236}">
                <a16:creationId xmlns:a16="http://schemas.microsoft.com/office/drawing/2014/main" id="{C0E1EB22-ECB0-F340-3444-7924DDB91428}"/>
              </a:ext>
            </a:extLst>
          </p:cNvPr>
          <p:cNvPicPr>
            <a:picLocks noChangeAspect="1"/>
          </p:cNvPicPr>
          <p:nvPr/>
        </p:nvPicPr>
        <p:blipFill>
          <a:blip r:embed="rId4"/>
          <a:stretch>
            <a:fillRect/>
          </a:stretch>
        </p:blipFill>
        <p:spPr>
          <a:xfrm>
            <a:off x="2146162" y="2008147"/>
            <a:ext cx="7115267" cy="3816987"/>
          </a:xfrm>
          <a:prstGeom prst="rect">
            <a:avLst/>
          </a:prstGeom>
        </p:spPr>
      </p:pic>
    </p:spTree>
    <p:extLst>
      <p:ext uri="{BB962C8B-B14F-4D97-AF65-F5344CB8AC3E}">
        <p14:creationId xmlns:p14="http://schemas.microsoft.com/office/powerpoint/2010/main" val="177396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587241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6.3 QUẢN LÝ THÀNH VIÊN</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9091" y="0"/>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972709" y="1149348"/>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6.3.2 THÊM THÀNH VIÊN</a:t>
            </a:r>
          </a:p>
        </p:txBody>
      </p:sp>
      <p:pic>
        <p:nvPicPr>
          <p:cNvPr id="3" name="Hình ảnh 2" descr="Ảnh có chứa văn bản, ảnh chụp màn hình, phần mềm, Biểu tượng máy tính&#10;&#10;Mô tả được tạo tự động">
            <a:extLst>
              <a:ext uri="{FF2B5EF4-FFF2-40B4-BE49-F238E27FC236}">
                <a16:creationId xmlns:a16="http://schemas.microsoft.com/office/drawing/2014/main" id="{6B9748E0-B622-DE38-1F80-E3C1824D7FC6}"/>
              </a:ext>
            </a:extLst>
          </p:cNvPr>
          <p:cNvPicPr>
            <a:picLocks noChangeAspect="1"/>
          </p:cNvPicPr>
          <p:nvPr/>
        </p:nvPicPr>
        <p:blipFill>
          <a:blip r:embed="rId4"/>
          <a:stretch>
            <a:fillRect/>
          </a:stretch>
        </p:blipFill>
        <p:spPr>
          <a:xfrm>
            <a:off x="2033040" y="2001321"/>
            <a:ext cx="7115267" cy="3816987"/>
          </a:xfrm>
          <a:prstGeom prst="rect">
            <a:avLst/>
          </a:prstGeom>
        </p:spPr>
      </p:pic>
    </p:spTree>
    <p:extLst>
      <p:ext uri="{BB962C8B-B14F-4D97-AF65-F5344CB8AC3E}">
        <p14:creationId xmlns:p14="http://schemas.microsoft.com/office/powerpoint/2010/main" val="221434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587241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6.3 QUẢN LÝ THÀNH VIÊN</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9091" y="0"/>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972709" y="1149348"/>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6.3.3 SỬA THÔNG TIN THÀNH VIÊN</a:t>
            </a:r>
          </a:p>
        </p:txBody>
      </p:sp>
      <p:pic>
        <p:nvPicPr>
          <p:cNvPr id="4" name="Hình ảnh 3" descr="Ảnh có chứa văn bản, ảnh chụp màn hình, phần mềm, Biểu tượng máy tính&#10;&#10;Mô tả được tạo tự động">
            <a:extLst>
              <a:ext uri="{FF2B5EF4-FFF2-40B4-BE49-F238E27FC236}">
                <a16:creationId xmlns:a16="http://schemas.microsoft.com/office/drawing/2014/main" id="{8FD8A7E3-96FC-ED29-F264-963A6605528B}"/>
              </a:ext>
            </a:extLst>
          </p:cNvPr>
          <p:cNvPicPr>
            <a:picLocks noChangeAspect="1"/>
          </p:cNvPicPr>
          <p:nvPr/>
        </p:nvPicPr>
        <p:blipFill>
          <a:blip r:embed="rId4"/>
          <a:stretch>
            <a:fillRect/>
          </a:stretch>
        </p:blipFill>
        <p:spPr>
          <a:xfrm>
            <a:off x="2140354" y="2002496"/>
            <a:ext cx="7115267" cy="3816987"/>
          </a:xfrm>
          <a:prstGeom prst="rect">
            <a:avLst/>
          </a:prstGeom>
        </p:spPr>
      </p:pic>
    </p:spTree>
    <p:extLst>
      <p:ext uri="{BB962C8B-B14F-4D97-AF65-F5344CB8AC3E}">
        <p14:creationId xmlns:p14="http://schemas.microsoft.com/office/powerpoint/2010/main" val="423504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587241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6.3 QUẢN LÝ THÀNH VIÊN</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9091" y="0"/>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972709" y="1149348"/>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6.3.4 XÓA THÀNH VIÊN</a:t>
            </a:r>
          </a:p>
        </p:txBody>
      </p:sp>
      <p:pic>
        <p:nvPicPr>
          <p:cNvPr id="3" name="Hình ảnh 2" descr="Ảnh có chứa văn bản, ảnh chụp màn hình, phần mềm, Mặt người&#10;&#10;Mô tả được tạo tự động">
            <a:extLst>
              <a:ext uri="{FF2B5EF4-FFF2-40B4-BE49-F238E27FC236}">
                <a16:creationId xmlns:a16="http://schemas.microsoft.com/office/drawing/2014/main" id="{ACD1FBB4-6D67-32C9-F6A9-053DA0E64552}"/>
              </a:ext>
            </a:extLst>
          </p:cNvPr>
          <p:cNvPicPr>
            <a:picLocks noChangeAspect="1"/>
          </p:cNvPicPr>
          <p:nvPr/>
        </p:nvPicPr>
        <p:blipFill>
          <a:blip r:embed="rId4"/>
          <a:stretch>
            <a:fillRect/>
          </a:stretch>
        </p:blipFill>
        <p:spPr>
          <a:xfrm>
            <a:off x="2223481" y="2011736"/>
            <a:ext cx="7115269" cy="3816988"/>
          </a:xfrm>
          <a:prstGeom prst="rect">
            <a:avLst/>
          </a:prstGeom>
        </p:spPr>
      </p:pic>
    </p:spTree>
    <p:extLst>
      <p:ext uri="{BB962C8B-B14F-4D97-AF65-F5344CB8AC3E}">
        <p14:creationId xmlns:p14="http://schemas.microsoft.com/office/powerpoint/2010/main" val="268769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587241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6.4 QUẢN LÝ SẢN PHẨM</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7662" y="0"/>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972709" y="1149348"/>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6.4.1 DANH SÁCH SẢN PHẨM</a:t>
            </a:r>
          </a:p>
        </p:txBody>
      </p:sp>
      <p:pic>
        <p:nvPicPr>
          <p:cNvPr id="3" name="Hình ảnh 2" descr="Ảnh có chứa văn bản, ảnh chụp màn hình, phần mềm, Trang web&#10;&#10;Mô tả được tạo tự động">
            <a:extLst>
              <a:ext uri="{FF2B5EF4-FFF2-40B4-BE49-F238E27FC236}">
                <a16:creationId xmlns:a16="http://schemas.microsoft.com/office/drawing/2014/main" id="{72FEF5C2-DFF9-2C40-1742-AE0C78BCC227}"/>
              </a:ext>
            </a:extLst>
          </p:cNvPr>
          <p:cNvPicPr>
            <a:picLocks noChangeAspect="1"/>
          </p:cNvPicPr>
          <p:nvPr/>
        </p:nvPicPr>
        <p:blipFill>
          <a:blip r:embed="rId4"/>
          <a:stretch>
            <a:fillRect/>
          </a:stretch>
        </p:blipFill>
        <p:spPr>
          <a:xfrm>
            <a:off x="2325270" y="1982060"/>
            <a:ext cx="6946762" cy="3726592"/>
          </a:xfrm>
          <a:prstGeom prst="rect">
            <a:avLst/>
          </a:prstGeom>
        </p:spPr>
      </p:pic>
    </p:spTree>
    <p:extLst>
      <p:ext uri="{BB962C8B-B14F-4D97-AF65-F5344CB8AC3E}">
        <p14:creationId xmlns:p14="http://schemas.microsoft.com/office/powerpoint/2010/main" val="43372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587241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6.4 QUẢN LÝ SẢN PHẨM</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1761" y="0"/>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972709" y="1149348"/>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6.4.2  THÊM MỚI SẢN PHẨM</a:t>
            </a:r>
          </a:p>
        </p:txBody>
      </p:sp>
      <p:pic>
        <p:nvPicPr>
          <p:cNvPr id="4" name="Hình ảnh 3" descr="Ảnh có chứa văn bản, ảnh chụp màn hình, phần mềm, số&#10;&#10;Mô tả được tạo tự động">
            <a:extLst>
              <a:ext uri="{FF2B5EF4-FFF2-40B4-BE49-F238E27FC236}">
                <a16:creationId xmlns:a16="http://schemas.microsoft.com/office/drawing/2014/main" id="{C50DCE40-2CDD-90E0-BE11-EFAE81163B24}"/>
              </a:ext>
            </a:extLst>
          </p:cNvPr>
          <p:cNvPicPr>
            <a:picLocks noChangeAspect="1"/>
          </p:cNvPicPr>
          <p:nvPr/>
        </p:nvPicPr>
        <p:blipFill>
          <a:blip r:embed="rId4"/>
          <a:stretch>
            <a:fillRect/>
          </a:stretch>
        </p:blipFill>
        <p:spPr>
          <a:xfrm>
            <a:off x="1938772" y="1995364"/>
            <a:ext cx="7280861" cy="3905820"/>
          </a:xfrm>
          <a:prstGeom prst="rect">
            <a:avLst/>
          </a:prstGeom>
        </p:spPr>
      </p:pic>
    </p:spTree>
    <p:extLst>
      <p:ext uri="{BB962C8B-B14F-4D97-AF65-F5344CB8AC3E}">
        <p14:creationId xmlns:p14="http://schemas.microsoft.com/office/powerpoint/2010/main" val="417224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587241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6.4 QUẢN LÝ SẢN PHẨM</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1767" y="0"/>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972709" y="1149348"/>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6.4.3 SỬA THÔNG TIN SẢN PHẨM</a:t>
            </a:r>
          </a:p>
        </p:txBody>
      </p:sp>
      <p:pic>
        <p:nvPicPr>
          <p:cNvPr id="3" name="Hình ảnh 2" descr="Ảnh có chứa văn bản, ảnh chụp màn hình, phần mềm, số&#10;&#10;Mô tả được tạo tự động">
            <a:extLst>
              <a:ext uri="{FF2B5EF4-FFF2-40B4-BE49-F238E27FC236}">
                <a16:creationId xmlns:a16="http://schemas.microsoft.com/office/drawing/2014/main" id="{41DBD06D-FCD5-E272-B6F3-7B3C2E8072CA}"/>
              </a:ext>
            </a:extLst>
          </p:cNvPr>
          <p:cNvPicPr>
            <a:picLocks noChangeAspect="1"/>
          </p:cNvPicPr>
          <p:nvPr/>
        </p:nvPicPr>
        <p:blipFill>
          <a:blip r:embed="rId4"/>
          <a:stretch>
            <a:fillRect/>
          </a:stretch>
        </p:blipFill>
        <p:spPr>
          <a:xfrm>
            <a:off x="2117882" y="2004788"/>
            <a:ext cx="6911838" cy="3707857"/>
          </a:xfrm>
          <a:prstGeom prst="rect">
            <a:avLst/>
          </a:prstGeom>
        </p:spPr>
      </p:pic>
    </p:spTree>
    <p:extLst>
      <p:ext uri="{BB962C8B-B14F-4D97-AF65-F5344CB8AC3E}">
        <p14:creationId xmlns:p14="http://schemas.microsoft.com/office/powerpoint/2010/main" val="107630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6" y="208914"/>
            <a:ext cx="3765774"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2.KHẢO SÁT HỆ THỐNG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 name="Google Shape;183;p6"/>
          <p:cNvSpPr txBox="1"/>
          <p:nvPr/>
        </p:nvSpPr>
        <p:spPr>
          <a:xfrm>
            <a:off x="897295" y="949807"/>
            <a:ext cx="9716689" cy="15696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vi-VN" sz="1600">
                <a:solidFill>
                  <a:schemeClr val="dk1"/>
                </a:solidFill>
                <a:latin typeface="+mj-lt"/>
              </a:rPr>
              <a:t>Cơ cấu tổ chức: </a:t>
            </a:r>
          </a:p>
          <a:p>
            <a:pPr lvl="0">
              <a:lnSpc>
                <a:spcPct val="150000"/>
              </a:lnSpc>
            </a:pPr>
            <a:r>
              <a:rPr lang="vi-VN" sz="1600">
                <a:solidFill>
                  <a:schemeClr val="dk1"/>
                </a:solidFill>
                <a:latin typeface="+mj-lt"/>
              </a:rPr>
              <a:t>- Người quản lý: nắm được tình hình các loại sách trong thư viện, thông tin hoạt động mượn trả sách, đưa ra thông báo, tiếp nhận và xử lý các khiếu nại.</a:t>
            </a:r>
          </a:p>
          <a:p>
            <a:pPr lvl="0">
              <a:lnSpc>
                <a:spcPct val="150000"/>
              </a:lnSpc>
            </a:pPr>
            <a:r>
              <a:rPr lang="vi-VN" sz="1600">
                <a:solidFill>
                  <a:schemeClr val="dk1"/>
                </a:solidFill>
                <a:latin typeface="+mj-lt"/>
              </a:rPr>
              <a:t>- Thủ thư: quản lý độc giả, quản lý mượn trả tài liệu, tìm kiếm thông tin độc giả.</a:t>
            </a:r>
          </a:p>
        </p:txBody>
      </p:sp>
      <p:sp>
        <p:nvSpPr>
          <p:cNvPr id="184" name="Google Shape;184;p6"/>
          <p:cNvSpPr txBox="1"/>
          <p:nvPr/>
        </p:nvSpPr>
        <p:spPr>
          <a:xfrm>
            <a:off x="926489" y="3429000"/>
            <a:ext cx="9906131" cy="156962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vi-VN" sz="1600">
                <a:latin typeface="+mj-lt"/>
              </a:rPr>
              <a:t>Quy trình xử lý:</a:t>
            </a:r>
          </a:p>
          <a:p>
            <a:pPr marL="285750" marR="0" lvl="0" indent="-285750" algn="just" rtl="0">
              <a:lnSpc>
                <a:spcPct val="150000"/>
              </a:lnSpc>
              <a:spcBef>
                <a:spcPts val="0"/>
              </a:spcBef>
              <a:spcAft>
                <a:spcPts val="0"/>
              </a:spcAft>
              <a:buFontTx/>
              <a:buChar char="-"/>
            </a:pPr>
            <a:r>
              <a:rPr lang="vi-VN" sz="1600">
                <a:latin typeface="+mj-lt"/>
              </a:rPr>
              <a:t>Nhập tài liệu</a:t>
            </a:r>
          </a:p>
          <a:p>
            <a:pPr marL="285750" marR="0" lvl="0" indent="-285750" algn="just" rtl="0">
              <a:lnSpc>
                <a:spcPct val="150000"/>
              </a:lnSpc>
              <a:spcBef>
                <a:spcPts val="0"/>
              </a:spcBef>
              <a:spcAft>
                <a:spcPts val="0"/>
              </a:spcAft>
              <a:buFontTx/>
              <a:buChar char="-"/>
            </a:pPr>
            <a:r>
              <a:rPr lang="vi-VN" sz="1600">
                <a:latin typeface="+mj-lt"/>
              </a:rPr>
              <a:t>Mượn tài liệu</a:t>
            </a:r>
          </a:p>
          <a:p>
            <a:pPr marL="285750" marR="0" lvl="0" indent="-285750" algn="just" rtl="0">
              <a:lnSpc>
                <a:spcPct val="150000"/>
              </a:lnSpc>
              <a:spcBef>
                <a:spcPts val="0"/>
              </a:spcBef>
              <a:spcAft>
                <a:spcPts val="0"/>
              </a:spcAft>
              <a:buFontTx/>
              <a:buChar char="-"/>
            </a:pPr>
            <a:r>
              <a:rPr lang="vi-VN" sz="1600">
                <a:latin typeface="+mj-lt"/>
              </a:rPr>
              <a:t>Trả tài liệu</a:t>
            </a: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1810332" y="6639"/>
            <a:ext cx="12192000" cy="6884043"/>
          </a:xfrm>
          <a:prstGeom prst="rect">
            <a:avLst/>
          </a:prstGeom>
          <a:noFill/>
          <a:ln>
            <a:noFill/>
          </a:ln>
        </p:spPr>
      </p:pic>
    </p:spTree>
    <p:extLst>
      <p:ext uri="{BB962C8B-B14F-4D97-AF65-F5344CB8AC3E}">
        <p14:creationId xmlns:p14="http://schemas.microsoft.com/office/powerpoint/2010/main" val="255867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587241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6.4 QUẢN LÝ SẢN PHẨM</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11187" y="0"/>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972709" y="1149348"/>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6.4.4 XÓA SẢN PHẨM</a:t>
            </a:r>
          </a:p>
        </p:txBody>
      </p:sp>
      <p:pic>
        <p:nvPicPr>
          <p:cNvPr id="4" name="Hình ảnh 3" descr="Ảnh có chứa văn bản, ảnh chụp màn hình, phần mềm, Trang web&#10;&#10;Mô tả được tạo tự động">
            <a:extLst>
              <a:ext uri="{FF2B5EF4-FFF2-40B4-BE49-F238E27FC236}">
                <a16:creationId xmlns:a16="http://schemas.microsoft.com/office/drawing/2014/main" id="{93DF24BC-8A09-7899-4316-DCAA2E06EF1C}"/>
              </a:ext>
            </a:extLst>
          </p:cNvPr>
          <p:cNvPicPr>
            <a:picLocks noChangeAspect="1"/>
          </p:cNvPicPr>
          <p:nvPr/>
        </p:nvPicPr>
        <p:blipFill>
          <a:blip r:embed="rId4"/>
          <a:stretch>
            <a:fillRect/>
          </a:stretch>
        </p:blipFill>
        <p:spPr>
          <a:xfrm>
            <a:off x="1995334" y="2004788"/>
            <a:ext cx="7115267" cy="3816987"/>
          </a:xfrm>
          <a:prstGeom prst="rect">
            <a:avLst/>
          </a:prstGeom>
        </p:spPr>
      </p:pic>
    </p:spTree>
    <p:extLst>
      <p:ext uri="{BB962C8B-B14F-4D97-AF65-F5344CB8AC3E}">
        <p14:creationId xmlns:p14="http://schemas.microsoft.com/office/powerpoint/2010/main" val="29868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587241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6.5 QUẢN LÝ DANH MỤC</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1761" y="0"/>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972709" y="1149348"/>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6.5.1 DANH SÁCH DANH MỤC</a:t>
            </a:r>
          </a:p>
        </p:txBody>
      </p:sp>
      <p:pic>
        <p:nvPicPr>
          <p:cNvPr id="3" name="Hình ảnh 2" descr="Ảnh có chứa văn bản, ảnh chụp màn hình, phần mềm, Biểu tượng máy tính&#10;&#10;Mô tả được tạo tự động">
            <a:extLst>
              <a:ext uri="{FF2B5EF4-FFF2-40B4-BE49-F238E27FC236}">
                <a16:creationId xmlns:a16="http://schemas.microsoft.com/office/drawing/2014/main" id="{5E11A9B6-EEF1-AB61-AAAD-627E63236DA7}"/>
              </a:ext>
            </a:extLst>
          </p:cNvPr>
          <p:cNvPicPr>
            <a:picLocks noChangeAspect="1"/>
          </p:cNvPicPr>
          <p:nvPr/>
        </p:nvPicPr>
        <p:blipFill>
          <a:blip r:embed="rId4"/>
          <a:stretch>
            <a:fillRect/>
          </a:stretch>
        </p:blipFill>
        <p:spPr>
          <a:xfrm>
            <a:off x="2353550" y="2004788"/>
            <a:ext cx="7115267" cy="3816987"/>
          </a:xfrm>
          <a:prstGeom prst="rect">
            <a:avLst/>
          </a:prstGeom>
        </p:spPr>
      </p:pic>
    </p:spTree>
    <p:extLst>
      <p:ext uri="{BB962C8B-B14F-4D97-AF65-F5344CB8AC3E}">
        <p14:creationId xmlns:p14="http://schemas.microsoft.com/office/powerpoint/2010/main" val="332801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587241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6.5 QUẢN LÝ DANH MỤC</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1767" y="0"/>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972709" y="1149348"/>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6.5.2 THÊM MỚI DANH MỤC</a:t>
            </a:r>
          </a:p>
        </p:txBody>
      </p:sp>
      <p:pic>
        <p:nvPicPr>
          <p:cNvPr id="4" name="Hình ảnh 3" descr="Ảnh có chứa văn bản, ảnh chụp màn hình, phần mềm, Biểu tượng máy tính&#10;&#10;Mô tả được tạo tự động">
            <a:extLst>
              <a:ext uri="{FF2B5EF4-FFF2-40B4-BE49-F238E27FC236}">
                <a16:creationId xmlns:a16="http://schemas.microsoft.com/office/drawing/2014/main" id="{3FA124B8-0236-CA1B-948F-77B6E7A30D91}"/>
              </a:ext>
            </a:extLst>
          </p:cNvPr>
          <p:cNvPicPr>
            <a:picLocks noChangeAspect="1"/>
          </p:cNvPicPr>
          <p:nvPr/>
        </p:nvPicPr>
        <p:blipFill>
          <a:blip r:embed="rId4"/>
          <a:stretch>
            <a:fillRect/>
          </a:stretch>
        </p:blipFill>
        <p:spPr>
          <a:xfrm>
            <a:off x="2466673" y="2010342"/>
            <a:ext cx="7368503" cy="3952835"/>
          </a:xfrm>
          <a:prstGeom prst="rect">
            <a:avLst/>
          </a:prstGeom>
        </p:spPr>
      </p:pic>
    </p:spTree>
    <p:extLst>
      <p:ext uri="{BB962C8B-B14F-4D97-AF65-F5344CB8AC3E}">
        <p14:creationId xmlns:p14="http://schemas.microsoft.com/office/powerpoint/2010/main" val="407992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587241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6.5 QUẢN LÝ DANH MỤC</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11188" y="0"/>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972709" y="1149348"/>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6.5.3 SỬA DANH MỤC</a:t>
            </a:r>
          </a:p>
        </p:txBody>
      </p:sp>
      <p:pic>
        <p:nvPicPr>
          <p:cNvPr id="4" name="Hình ảnh 3" descr="Ảnh có chứa văn bản, ảnh chụp màn hình, phần mềm, Biểu tượng máy tính&#10;&#10;Mô tả được tạo tự động">
            <a:extLst>
              <a:ext uri="{FF2B5EF4-FFF2-40B4-BE49-F238E27FC236}">
                <a16:creationId xmlns:a16="http://schemas.microsoft.com/office/drawing/2014/main" id="{41690A4D-5906-78EF-95EA-82AA9AAF9613}"/>
              </a:ext>
            </a:extLst>
          </p:cNvPr>
          <p:cNvPicPr>
            <a:picLocks noChangeAspect="1"/>
          </p:cNvPicPr>
          <p:nvPr/>
        </p:nvPicPr>
        <p:blipFill>
          <a:blip r:embed="rId4"/>
          <a:stretch>
            <a:fillRect/>
          </a:stretch>
        </p:blipFill>
        <p:spPr>
          <a:xfrm>
            <a:off x="2315842" y="1995361"/>
            <a:ext cx="7115267" cy="3816987"/>
          </a:xfrm>
          <a:prstGeom prst="rect">
            <a:avLst/>
          </a:prstGeom>
        </p:spPr>
      </p:pic>
    </p:spTree>
    <p:extLst>
      <p:ext uri="{BB962C8B-B14F-4D97-AF65-F5344CB8AC3E}">
        <p14:creationId xmlns:p14="http://schemas.microsoft.com/office/powerpoint/2010/main" val="410745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587241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6.5 QUẢN LÝ DANH MỤC</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11185" y="0"/>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972709" y="1149348"/>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6.5.4 XÓA DANH MỤC</a:t>
            </a:r>
          </a:p>
        </p:txBody>
      </p:sp>
      <p:pic>
        <p:nvPicPr>
          <p:cNvPr id="3" name="Hình ảnh 2" descr="Ảnh có chứa văn bản, ảnh chụp màn hình, phần mềm, Biểu tượng máy tính&#10;&#10;Mô tả được tạo tự động">
            <a:extLst>
              <a:ext uri="{FF2B5EF4-FFF2-40B4-BE49-F238E27FC236}">
                <a16:creationId xmlns:a16="http://schemas.microsoft.com/office/drawing/2014/main" id="{596FE8C2-3FC7-342A-5763-277333F05C4C}"/>
              </a:ext>
            </a:extLst>
          </p:cNvPr>
          <p:cNvPicPr>
            <a:picLocks noChangeAspect="1"/>
          </p:cNvPicPr>
          <p:nvPr/>
        </p:nvPicPr>
        <p:blipFill>
          <a:blip r:embed="rId4"/>
          <a:stretch>
            <a:fillRect/>
          </a:stretch>
        </p:blipFill>
        <p:spPr>
          <a:xfrm>
            <a:off x="2014188" y="2004788"/>
            <a:ext cx="7115267" cy="3816987"/>
          </a:xfrm>
          <a:prstGeom prst="rect">
            <a:avLst/>
          </a:prstGeom>
        </p:spPr>
      </p:pic>
    </p:spTree>
    <p:extLst>
      <p:ext uri="{BB962C8B-B14F-4D97-AF65-F5344CB8AC3E}">
        <p14:creationId xmlns:p14="http://schemas.microsoft.com/office/powerpoint/2010/main" val="203319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587241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6.6 QUẢN LÝ BÌNH LUẬN</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7660" y="0"/>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972709" y="1149348"/>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6.6.1 DANH SÁCH BÌNH LUẬN</a:t>
            </a:r>
          </a:p>
        </p:txBody>
      </p:sp>
      <p:pic>
        <p:nvPicPr>
          <p:cNvPr id="4" name="Hình ảnh 3">
            <a:extLst>
              <a:ext uri="{FF2B5EF4-FFF2-40B4-BE49-F238E27FC236}">
                <a16:creationId xmlns:a16="http://schemas.microsoft.com/office/drawing/2014/main" id="{0E328F0C-5E97-3920-854C-CEB9B996A350}"/>
              </a:ext>
            </a:extLst>
          </p:cNvPr>
          <p:cNvPicPr>
            <a:picLocks noChangeAspect="1"/>
          </p:cNvPicPr>
          <p:nvPr/>
        </p:nvPicPr>
        <p:blipFill>
          <a:blip r:embed="rId4"/>
          <a:stretch>
            <a:fillRect/>
          </a:stretch>
        </p:blipFill>
        <p:spPr>
          <a:xfrm>
            <a:off x="2212147" y="1995361"/>
            <a:ext cx="7115267" cy="3816987"/>
          </a:xfrm>
          <a:prstGeom prst="rect">
            <a:avLst/>
          </a:prstGeom>
        </p:spPr>
      </p:pic>
    </p:spTree>
    <p:extLst>
      <p:ext uri="{BB962C8B-B14F-4D97-AF65-F5344CB8AC3E}">
        <p14:creationId xmlns:p14="http://schemas.microsoft.com/office/powerpoint/2010/main" val="404502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5" y="208914"/>
            <a:ext cx="587241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6.6 QUẢN LÝ BÌNH LUẬN</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11188" y="0"/>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972709" y="1149348"/>
            <a:ext cx="9716689" cy="415458"/>
          </a:xfrm>
          <a:prstGeom prst="rect">
            <a:avLst/>
          </a:prstGeom>
          <a:noFill/>
          <a:ln>
            <a:noFill/>
          </a:ln>
        </p:spPr>
        <p:txBody>
          <a:bodyPr spcFirstLastPara="1" wrap="square" lIns="91425" tIns="45700" rIns="91425" bIns="45700" anchor="t" anchorCtr="0">
            <a:spAutoFit/>
          </a:bodyPr>
          <a:lstStyle/>
          <a:p>
            <a:pPr>
              <a:lnSpc>
                <a:spcPct val="150000"/>
              </a:lnSpc>
            </a:pPr>
            <a:r>
              <a:rPr lang="vi-VN">
                <a:latin typeface="Times New Roman" panose="02020603050405020304" pitchFamily="18" charset="0"/>
                <a:cs typeface="Times New Roman" panose="02020603050405020304" pitchFamily="18" charset="0"/>
              </a:rPr>
              <a:t>6.6.2 XÓA BÌNH LUẬN</a:t>
            </a:r>
          </a:p>
        </p:txBody>
      </p:sp>
      <p:pic>
        <p:nvPicPr>
          <p:cNvPr id="4" name="Hình ảnh 3" descr="Ảnh có chứa văn bản, ảnh chụp màn hình, phần mềm, Biểu tượng máy tính&#10;&#10;Mô tả được tạo tự động">
            <a:extLst>
              <a:ext uri="{FF2B5EF4-FFF2-40B4-BE49-F238E27FC236}">
                <a16:creationId xmlns:a16="http://schemas.microsoft.com/office/drawing/2014/main" id="{99752038-AC2C-9B17-E2FA-D01D48319D8D}"/>
              </a:ext>
            </a:extLst>
          </p:cNvPr>
          <p:cNvPicPr>
            <a:picLocks noChangeAspect="1"/>
          </p:cNvPicPr>
          <p:nvPr/>
        </p:nvPicPr>
        <p:blipFill>
          <a:blip r:embed="rId4"/>
          <a:stretch>
            <a:fillRect/>
          </a:stretch>
        </p:blipFill>
        <p:spPr>
          <a:xfrm>
            <a:off x="2108455" y="1995361"/>
            <a:ext cx="7115267" cy="3816987"/>
          </a:xfrm>
          <a:prstGeom prst="rect">
            <a:avLst/>
          </a:prstGeom>
        </p:spPr>
      </p:pic>
    </p:spTree>
    <p:extLst>
      <p:ext uri="{BB962C8B-B14F-4D97-AF65-F5344CB8AC3E}">
        <p14:creationId xmlns:p14="http://schemas.microsoft.com/office/powerpoint/2010/main" val="219431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pic>
        <p:nvPicPr>
          <p:cNvPr id="368" name="Google Shape;368;p18"/>
          <p:cNvPicPr preferRelativeResize="0"/>
          <p:nvPr/>
        </p:nvPicPr>
        <p:blipFill rotWithShape="1">
          <a:blip r:embed="rId3">
            <a:alphaModFix amt="10000"/>
          </a:blip>
          <a:srcRect/>
          <a:stretch/>
        </p:blipFill>
        <p:spPr>
          <a:xfrm>
            <a:off x="0" y="0"/>
            <a:ext cx="12192000" cy="6884043"/>
          </a:xfrm>
          <a:prstGeom prst="rect">
            <a:avLst/>
          </a:prstGeom>
          <a:noFill/>
          <a:ln>
            <a:noFill/>
          </a:ln>
        </p:spPr>
      </p:pic>
      <p:sp>
        <p:nvSpPr>
          <p:cNvPr id="369" name="Google Shape;369;p18"/>
          <p:cNvSpPr txBox="1"/>
          <p:nvPr/>
        </p:nvSpPr>
        <p:spPr>
          <a:xfrm>
            <a:off x="470516" y="208914"/>
            <a:ext cx="1693092"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KẾT LUẬN</a:t>
            </a:r>
            <a:endParaRPr/>
          </a:p>
        </p:txBody>
      </p:sp>
      <p:sp>
        <p:nvSpPr>
          <p:cNvPr id="370" name="Google Shape;370;p18"/>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6" name="Google Shape;376;p18"/>
          <p:cNvSpPr txBox="1"/>
          <p:nvPr/>
        </p:nvSpPr>
        <p:spPr>
          <a:xfrm>
            <a:off x="3247686" y="2576790"/>
            <a:ext cx="2664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rgbClr val="3F3F3F"/>
              </a:solidFill>
              <a:latin typeface="Times New Roman"/>
              <a:ea typeface="Times New Roman"/>
              <a:cs typeface="Times New Roman"/>
              <a:sym typeface="Times New Roman"/>
            </a:endParaRPr>
          </a:p>
        </p:txBody>
      </p:sp>
      <p:sp>
        <p:nvSpPr>
          <p:cNvPr id="379" name="Google Shape;379;p18"/>
          <p:cNvSpPr txBox="1"/>
          <p:nvPr/>
        </p:nvSpPr>
        <p:spPr>
          <a:xfrm>
            <a:off x="1113772" y="1283191"/>
            <a:ext cx="6932643"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Times New Roman" panose="02020603050405020304" pitchFamily="18" charset="0"/>
                <a:cs typeface="Times New Roman" panose="02020603050405020304" pitchFamily="18" charset="0"/>
                <a:sym typeface="Arial"/>
              </a:rPr>
              <a:t>KẾT QUẢ ĐẠT </a:t>
            </a:r>
            <a:r>
              <a:rPr lang="vi-VN" sz="2000" b="1">
                <a:solidFill>
                  <a:schemeClr val="dk1"/>
                </a:solidFill>
                <a:latin typeface="Times New Roman" panose="02020603050405020304" pitchFamily="18" charset="0"/>
                <a:cs typeface="Times New Roman" panose="02020603050405020304" pitchFamily="18" charset="0"/>
                <a:sym typeface="Arial"/>
              </a:rPr>
              <a:t>ĐƯỢC:</a:t>
            </a:r>
            <a:endParaRPr sz="2000">
              <a:latin typeface="Times New Roman" panose="02020603050405020304" pitchFamily="18" charset="0"/>
              <a:cs typeface="Times New Roman" panose="02020603050405020304" pitchFamily="18" charset="0"/>
            </a:endParaRPr>
          </a:p>
        </p:txBody>
      </p:sp>
      <p:sp>
        <p:nvSpPr>
          <p:cNvPr id="2" name="Google Shape;379;p18">
            <a:extLst>
              <a:ext uri="{FF2B5EF4-FFF2-40B4-BE49-F238E27FC236}">
                <a16:creationId xmlns:a16="http://schemas.microsoft.com/office/drawing/2014/main" id="{92F0610D-E7E8-499B-661C-08023BACA80D}"/>
              </a:ext>
            </a:extLst>
          </p:cNvPr>
          <p:cNvSpPr txBox="1"/>
          <p:nvPr/>
        </p:nvSpPr>
        <p:spPr>
          <a:xfrm>
            <a:off x="1113512" y="1834288"/>
            <a:ext cx="9905470" cy="2554505"/>
          </a:xfrm>
          <a:prstGeom prst="rect">
            <a:avLst/>
          </a:prstGeom>
          <a:noFill/>
          <a:ln>
            <a:noFill/>
          </a:ln>
        </p:spPr>
        <p:txBody>
          <a:bodyPr spcFirstLastPara="1" wrap="square" lIns="91425" tIns="45700" rIns="91425" bIns="45700" anchor="t" anchorCtr="0">
            <a:spAutoFit/>
          </a:bodyPr>
          <a:lstStyle/>
          <a:p>
            <a:pPr lvl="0"/>
            <a:r>
              <a:rPr lang="vi-VN" sz="2000">
                <a:latin typeface="Times New Roman" panose="02020603050405020304" pitchFamily="18" charset="0"/>
                <a:cs typeface="Times New Roman" panose="02020603050405020304" pitchFamily="18" charset="0"/>
              </a:rPr>
              <a:t>+ Hiểu được quy trình, nghiệp vụ quản lý thư viện: quy trình nhập tài liệu, quy trình mượn trả tài liệu, quy trình thống kê báo cáo tài liệu.</a:t>
            </a:r>
          </a:p>
          <a:p>
            <a:pPr lvl="0"/>
            <a:endParaRPr lang="vi-VN" sz="2000">
              <a:latin typeface="Times New Roman" panose="02020603050405020304" pitchFamily="18" charset="0"/>
              <a:cs typeface="Times New Roman" panose="02020603050405020304" pitchFamily="18" charset="0"/>
            </a:endParaRPr>
          </a:p>
          <a:p>
            <a:pPr lvl="0"/>
            <a:r>
              <a:rPr lang="vi-VN" sz="2000">
                <a:latin typeface="Times New Roman" panose="02020603050405020304" pitchFamily="18" charset="0"/>
                <a:cs typeface="Times New Roman" panose="02020603050405020304" pitchFamily="18" charset="0"/>
              </a:rPr>
              <a:t>+ Phân tích được quy trình hoạt động và các chức năng của hệ thống biểu diễn qua các biểu đồ và xây dựng cơ sở dữ liệu phù hợp trên hệ quản trị cơ sở dữ liệu SQL Server.</a:t>
            </a:r>
          </a:p>
          <a:p>
            <a:pPr lvl="0"/>
            <a:endParaRPr lang="vi-VN" sz="2000">
              <a:latin typeface="Times New Roman" panose="02020603050405020304" pitchFamily="18" charset="0"/>
              <a:cs typeface="Times New Roman" panose="02020603050405020304" pitchFamily="18" charset="0"/>
            </a:endParaRPr>
          </a:p>
          <a:p>
            <a:pPr lvl="0"/>
            <a:r>
              <a:rPr lang="vi-VN" sz="2000">
                <a:latin typeface="Times New Roman" panose="02020603050405020304" pitchFamily="18" charset="0"/>
                <a:cs typeface="Times New Roman" panose="02020603050405020304" pitchFamily="18" charset="0"/>
              </a:rPr>
              <a:t>+ Xây dựng phần mềm quản lý và website tìm kiếm thông qua quá trình khảo sát, phân tích thiết kế hệ thống, phân tích thiết kế cơ sở dữ liệu, thiết kế và đặc tả giao diện.</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 grpId="0"/>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p18"/>
          <p:cNvPicPr preferRelativeResize="0"/>
          <p:nvPr/>
        </p:nvPicPr>
        <p:blipFill rotWithShape="1">
          <a:blip r:embed="rId3">
            <a:alphaModFix amt="10000"/>
          </a:blip>
          <a:srcRect/>
          <a:stretch/>
        </p:blipFill>
        <p:spPr>
          <a:xfrm>
            <a:off x="0" y="0"/>
            <a:ext cx="12192000" cy="6884043"/>
          </a:xfrm>
          <a:prstGeom prst="rect">
            <a:avLst/>
          </a:prstGeom>
          <a:noFill/>
          <a:ln>
            <a:noFill/>
          </a:ln>
        </p:spPr>
      </p:pic>
      <p:sp>
        <p:nvSpPr>
          <p:cNvPr id="369" name="Google Shape;369;p18"/>
          <p:cNvSpPr txBox="1"/>
          <p:nvPr/>
        </p:nvSpPr>
        <p:spPr>
          <a:xfrm>
            <a:off x="470516" y="208914"/>
            <a:ext cx="1693092"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KẾT LUẬN</a:t>
            </a:r>
            <a:endParaRPr/>
          </a:p>
        </p:txBody>
      </p:sp>
      <p:sp>
        <p:nvSpPr>
          <p:cNvPr id="370" name="Google Shape;370;p18"/>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6" name="Google Shape;376;p18"/>
          <p:cNvSpPr txBox="1"/>
          <p:nvPr/>
        </p:nvSpPr>
        <p:spPr>
          <a:xfrm>
            <a:off x="3247686" y="2576790"/>
            <a:ext cx="2664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rgbClr val="3F3F3F"/>
              </a:solidFill>
              <a:latin typeface="Times New Roman"/>
              <a:ea typeface="Times New Roman"/>
              <a:cs typeface="Times New Roman"/>
              <a:sym typeface="Times New Roman"/>
            </a:endParaRPr>
          </a:p>
        </p:txBody>
      </p:sp>
      <p:sp>
        <p:nvSpPr>
          <p:cNvPr id="379" name="Google Shape;379;p18"/>
          <p:cNvSpPr txBox="1"/>
          <p:nvPr/>
        </p:nvSpPr>
        <p:spPr>
          <a:xfrm>
            <a:off x="1113772" y="1283191"/>
            <a:ext cx="6932643"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000" b="1">
                <a:solidFill>
                  <a:schemeClr val="dk1"/>
                </a:solidFill>
                <a:latin typeface="Times New Roman" panose="02020603050405020304" pitchFamily="18" charset="0"/>
                <a:cs typeface="Times New Roman" panose="02020603050405020304" pitchFamily="18" charset="0"/>
              </a:rPr>
              <a:t>HẠN CHẾ</a:t>
            </a:r>
            <a:r>
              <a:rPr lang="vi-VN" sz="2000" b="1">
                <a:solidFill>
                  <a:schemeClr val="dk1"/>
                </a:solidFill>
                <a:latin typeface="Times New Roman" panose="02020603050405020304" pitchFamily="18" charset="0"/>
                <a:cs typeface="Times New Roman" panose="02020603050405020304" pitchFamily="18" charset="0"/>
                <a:sym typeface="Arial"/>
              </a:rPr>
              <a:t>:</a:t>
            </a:r>
            <a:endParaRPr sz="2000">
              <a:latin typeface="Times New Roman" panose="02020603050405020304" pitchFamily="18" charset="0"/>
              <a:cs typeface="Times New Roman" panose="02020603050405020304" pitchFamily="18" charset="0"/>
            </a:endParaRPr>
          </a:p>
        </p:txBody>
      </p:sp>
      <p:sp>
        <p:nvSpPr>
          <p:cNvPr id="2" name="Google Shape;379;p18">
            <a:extLst>
              <a:ext uri="{FF2B5EF4-FFF2-40B4-BE49-F238E27FC236}">
                <a16:creationId xmlns:a16="http://schemas.microsoft.com/office/drawing/2014/main" id="{92F0610D-E7E8-499B-661C-08023BACA80D}"/>
              </a:ext>
            </a:extLst>
          </p:cNvPr>
          <p:cNvSpPr txBox="1"/>
          <p:nvPr/>
        </p:nvSpPr>
        <p:spPr>
          <a:xfrm>
            <a:off x="1113512" y="1834288"/>
            <a:ext cx="9905470" cy="1323399"/>
          </a:xfrm>
          <a:prstGeom prst="rect">
            <a:avLst/>
          </a:prstGeom>
          <a:noFill/>
          <a:ln>
            <a:noFill/>
          </a:ln>
        </p:spPr>
        <p:txBody>
          <a:bodyPr spcFirstLastPara="1" wrap="square" lIns="91425" tIns="45700" rIns="91425" bIns="45700" anchor="t" anchorCtr="0">
            <a:spAutoFit/>
          </a:bodyPr>
          <a:lstStyle/>
          <a:p>
            <a:pPr lvl="0"/>
            <a:r>
              <a:rPr lang="vi-VN" sz="2000">
                <a:latin typeface="Times New Roman" panose="02020603050405020304" pitchFamily="18" charset="0"/>
                <a:cs typeface="Times New Roman" panose="02020603050405020304" pitchFamily="18" charset="0"/>
              </a:rPr>
              <a:t>+ Chưa xây dựng đầy đủ các chức năng mà hệ thống cần có như đã phân tích.</a:t>
            </a:r>
          </a:p>
          <a:p>
            <a:pPr lvl="0"/>
            <a:endParaRPr lang="vi-VN" sz="2000">
              <a:latin typeface="Times New Roman" panose="02020603050405020304" pitchFamily="18" charset="0"/>
              <a:cs typeface="Times New Roman" panose="02020603050405020304" pitchFamily="18" charset="0"/>
            </a:endParaRPr>
          </a:p>
          <a:p>
            <a:pPr lvl="0"/>
            <a:r>
              <a:rPr lang="vi-VN" sz="2000">
                <a:latin typeface="Times New Roman" panose="02020603050405020304" pitchFamily="18" charset="0"/>
                <a:cs typeface="Times New Roman" panose="02020603050405020304" pitchFamily="18" charset="0"/>
              </a:rPr>
              <a:t>+ Hệ thống website thực hiện chức năng tìm kiếm còn đơn giản, chưa thực hiện được các thao tác tìm kiếm phức tạp.</a:t>
            </a:r>
          </a:p>
        </p:txBody>
      </p:sp>
    </p:spTree>
    <p:extLst>
      <p:ext uri="{BB962C8B-B14F-4D97-AF65-F5344CB8AC3E}">
        <p14:creationId xmlns:p14="http://schemas.microsoft.com/office/powerpoint/2010/main" val="27627376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 grpId="0"/>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p18"/>
          <p:cNvPicPr preferRelativeResize="0"/>
          <p:nvPr/>
        </p:nvPicPr>
        <p:blipFill rotWithShape="1">
          <a:blip r:embed="rId3">
            <a:alphaModFix amt="10000"/>
          </a:blip>
          <a:srcRect/>
          <a:stretch/>
        </p:blipFill>
        <p:spPr>
          <a:xfrm>
            <a:off x="0" y="0"/>
            <a:ext cx="12192000" cy="6884043"/>
          </a:xfrm>
          <a:prstGeom prst="rect">
            <a:avLst/>
          </a:prstGeom>
          <a:noFill/>
          <a:ln>
            <a:noFill/>
          </a:ln>
        </p:spPr>
      </p:pic>
      <p:sp>
        <p:nvSpPr>
          <p:cNvPr id="369" name="Google Shape;369;p18"/>
          <p:cNvSpPr txBox="1"/>
          <p:nvPr/>
        </p:nvSpPr>
        <p:spPr>
          <a:xfrm>
            <a:off x="470516" y="208914"/>
            <a:ext cx="1693092"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KẾT LUẬN</a:t>
            </a:r>
            <a:endParaRPr/>
          </a:p>
        </p:txBody>
      </p:sp>
      <p:sp>
        <p:nvSpPr>
          <p:cNvPr id="370" name="Google Shape;370;p18"/>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6" name="Google Shape;376;p18"/>
          <p:cNvSpPr txBox="1"/>
          <p:nvPr/>
        </p:nvSpPr>
        <p:spPr>
          <a:xfrm>
            <a:off x="3247686" y="2576790"/>
            <a:ext cx="2664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rgbClr val="3F3F3F"/>
              </a:solidFill>
              <a:latin typeface="Times New Roman"/>
              <a:ea typeface="Times New Roman"/>
              <a:cs typeface="Times New Roman"/>
              <a:sym typeface="Times New Roman"/>
            </a:endParaRPr>
          </a:p>
        </p:txBody>
      </p:sp>
      <p:sp>
        <p:nvSpPr>
          <p:cNvPr id="379" name="Google Shape;379;p18"/>
          <p:cNvSpPr txBox="1"/>
          <p:nvPr/>
        </p:nvSpPr>
        <p:spPr>
          <a:xfrm>
            <a:off x="1113772" y="1283191"/>
            <a:ext cx="6932643"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000" b="1">
                <a:latin typeface="Times New Roman" panose="02020603050405020304" pitchFamily="18" charset="0"/>
                <a:cs typeface="Times New Roman" panose="02020603050405020304" pitchFamily="18" charset="0"/>
              </a:rPr>
              <a:t>HƯỚNG PHÁT TRIỂN:</a:t>
            </a:r>
            <a:endParaRPr sz="2000" b="1">
              <a:latin typeface="Times New Roman" panose="02020603050405020304" pitchFamily="18" charset="0"/>
              <a:cs typeface="Times New Roman" panose="02020603050405020304" pitchFamily="18" charset="0"/>
            </a:endParaRPr>
          </a:p>
        </p:txBody>
      </p:sp>
      <p:sp>
        <p:nvSpPr>
          <p:cNvPr id="2" name="Google Shape;379;p18">
            <a:extLst>
              <a:ext uri="{FF2B5EF4-FFF2-40B4-BE49-F238E27FC236}">
                <a16:creationId xmlns:a16="http://schemas.microsoft.com/office/drawing/2014/main" id="{92F0610D-E7E8-499B-661C-08023BACA80D}"/>
              </a:ext>
            </a:extLst>
          </p:cNvPr>
          <p:cNvSpPr txBox="1"/>
          <p:nvPr/>
        </p:nvSpPr>
        <p:spPr>
          <a:xfrm>
            <a:off x="1113512" y="1834288"/>
            <a:ext cx="9905470" cy="2554505"/>
          </a:xfrm>
          <a:prstGeom prst="rect">
            <a:avLst/>
          </a:prstGeom>
          <a:noFill/>
          <a:ln>
            <a:noFill/>
          </a:ln>
        </p:spPr>
        <p:txBody>
          <a:bodyPr spcFirstLastPara="1" wrap="square" lIns="91425" tIns="45700" rIns="91425" bIns="45700" anchor="t" anchorCtr="0">
            <a:spAutoFit/>
          </a:bodyPr>
          <a:lstStyle/>
          <a:p>
            <a:pPr lvl="0"/>
            <a:r>
              <a:rPr lang="vi-VN" sz="2000">
                <a:latin typeface="Times New Roman" panose="02020603050405020304" pitchFamily="18" charset="0"/>
                <a:cs typeface="Times New Roman" panose="02020603050405020304" pitchFamily="18" charset="0"/>
              </a:rPr>
              <a:t>+ Tiếp tục nguyên cứu, xây dựng để phần mềm ngày càng hoàn thiện và có thể áp dụng vào thư viện có số lượng độc giả đông đảo.</a:t>
            </a:r>
          </a:p>
          <a:p>
            <a:pPr lvl="0"/>
            <a:endParaRPr lang="vi-VN" sz="2000">
              <a:latin typeface="Times New Roman" panose="02020603050405020304" pitchFamily="18" charset="0"/>
              <a:cs typeface="Times New Roman" panose="02020603050405020304" pitchFamily="18" charset="0"/>
            </a:endParaRPr>
          </a:p>
          <a:p>
            <a:pPr lvl="0"/>
            <a:r>
              <a:rPr lang="vi-VN" sz="2000">
                <a:latin typeface="Times New Roman" panose="02020603050405020304" pitchFamily="18" charset="0"/>
                <a:cs typeface="Times New Roman" panose="02020603050405020304" pitchFamily="18" charset="0"/>
              </a:rPr>
              <a:t>+ Áp dụng công nghệ mã vạch vào quá trình quản lý tài liệu, quản lý độc giả.</a:t>
            </a:r>
          </a:p>
          <a:p>
            <a:pPr lvl="0"/>
            <a:endParaRPr lang="vi-VN" sz="2000">
              <a:latin typeface="Times New Roman" panose="02020603050405020304" pitchFamily="18" charset="0"/>
              <a:cs typeface="Times New Roman" panose="02020603050405020304" pitchFamily="18" charset="0"/>
            </a:endParaRPr>
          </a:p>
          <a:p>
            <a:pPr lvl="0"/>
            <a:r>
              <a:rPr lang="vi-VN" sz="2000">
                <a:latin typeface="Times New Roman" panose="02020603050405020304" pitchFamily="18" charset="0"/>
                <a:cs typeface="Times New Roman" panose="02020603050405020304" pitchFamily="18" charset="0"/>
              </a:rPr>
              <a:t>+ Hỗ trợ độc giả download tài liệu, tra cứu thông tin sách nhanh hơn, chính xác hơn.</a:t>
            </a:r>
          </a:p>
          <a:p>
            <a:pPr lvl="0"/>
            <a:endParaRPr lang="vi-VN" sz="2000">
              <a:latin typeface="Times New Roman" panose="02020603050405020304" pitchFamily="18" charset="0"/>
              <a:cs typeface="Times New Roman" panose="02020603050405020304" pitchFamily="18" charset="0"/>
            </a:endParaRPr>
          </a:p>
          <a:p>
            <a:pPr lvl="0"/>
            <a:r>
              <a:rPr lang="vi-VN" sz="2000">
                <a:latin typeface="Times New Roman" panose="02020603050405020304" pitchFamily="18" charset="0"/>
                <a:cs typeface="Times New Roman" panose="02020603050405020304" pitchFamily="18" charset="0"/>
              </a:rPr>
              <a:t>+ Hỗ trợ gửi email tự động hay thông qua hệ thống để thông báo tới độc giả mượn quá hạn.</a:t>
            </a:r>
          </a:p>
        </p:txBody>
      </p:sp>
    </p:spTree>
    <p:extLst>
      <p:ext uri="{BB962C8B-B14F-4D97-AF65-F5344CB8AC3E}">
        <p14:creationId xmlns:p14="http://schemas.microsoft.com/office/powerpoint/2010/main" val="18796688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6" y="208914"/>
            <a:ext cx="3765774"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2.KHẢO SÁT HỆ THỐNG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 name="Google Shape;183;p6"/>
          <p:cNvSpPr txBox="1"/>
          <p:nvPr/>
        </p:nvSpPr>
        <p:spPr>
          <a:xfrm>
            <a:off x="897295" y="949807"/>
            <a:ext cx="9716689" cy="452427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vi-VN" sz="1600">
                <a:solidFill>
                  <a:schemeClr val="dk1"/>
                </a:solidFill>
                <a:latin typeface="+mj-lt"/>
              </a:rPr>
              <a:t>Nhập tài liệu: </a:t>
            </a:r>
          </a:p>
          <a:p>
            <a:pPr lvl="0">
              <a:lnSpc>
                <a:spcPct val="150000"/>
              </a:lnSpc>
            </a:pPr>
            <a:r>
              <a:rPr lang="vi-VN" sz="1600">
                <a:solidFill>
                  <a:schemeClr val="dk1"/>
                </a:solidFill>
                <a:latin typeface="+mj-lt"/>
              </a:rPr>
              <a:t>Thời gian: Thực hiện mỗi khi thư viện nhập tài liệu mới về.Tài liệu nhập về bao gồm: Sách, báo, tạp chí, luận văn, đồ án,giáo trình, đề cương,... Trong đó, sách là tài liệu chính.</a:t>
            </a:r>
          </a:p>
          <a:p>
            <a:pPr lvl="0">
              <a:lnSpc>
                <a:spcPct val="150000"/>
              </a:lnSpc>
            </a:pPr>
            <a:r>
              <a:rPr lang="vi-VN" sz="1600">
                <a:solidFill>
                  <a:schemeClr val="dk1"/>
                </a:solidFill>
                <a:latin typeface="+mj-lt"/>
              </a:rPr>
              <a:t>Các bước tiến hành</a:t>
            </a:r>
          </a:p>
          <a:p>
            <a:pPr lvl="0">
              <a:lnSpc>
                <a:spcPct val="150000"/>
              </a:lnSpc>
            </a:pPr>
            <a:r>
              <a:rPr lang="vi-VN" sz="1600">
                <a:solidFill>
                  <a:schemeClr val="dk1"/>
                </a:solidFill>
                <a:latin typeface="+mj-lt"/>
              </a:rPr>
              <a:t>+ Phân loại tài liệu.</a:t>
            </a:r>
          </a:p>
          <a:p>
            <a:pPr lvl="0">
              <a:lnSpc>
                <a:spcPct val="150000"/>
              </a:lnSpc>
            </a:pPr>
            <a:r>
              <a:rPr lang="vi-VN" sz="1600">
                <a:solidFill>
                  <a:schemeClr val="dk1"/>
                </a:solidFill>
                <a:latin typeface="+mj-lt"/>
              </a:rPr>
              <a:t>Thủ thư phân tài liệu thành các loại như: sách, báo, tạp chí, tài liệu tham khảo,...Trong đó, mỗi loại tài liệu được phân theo từng ngành/khoa (khoa học cơ bản,điện – điện tử, cơ khí, động lực, kinh tế, thủy lợi….).</a:t>
            </a:r>
          </a:p>
          <a:p>
            <a:pPr lvl="0">
              <a:lnSpc>
                <a:spcPct val="150000"/>
              </a:lnSpc>
            </a:pPr>
            <a:r>
              <a:rPr lang="vi-VN" sz="1600">
                <a:solidFill>
                  <a:schemeClr val="dk1"/>
                </a:solidFill>
                <a:latin typeface="+mj-lt"/>
              </a:rPr>
              <a:t>Đánh mã tài liệu: thực hiện đánh mã cho từng loại tài liệu bao gồm cả mã số và mã chữ. Mã được đánh theo quy định: Theo loại tài liệu, theo ngành sau đó là mã tài liệu. </a:t>
            </a:r>
          </a:p>
          <a:p>
            <a:pPr lvl="0">
              <a:lnSpc>
                <a:spcPct val="150000"/>
              </a:lnSpc>
            </a:pPr>
            <a:r>
              <a:rPr lang="vi-VN" sz="1600">
                <a:solidFill>
                  <a:schemeClr val="dk1"/>
                </a:solidFill>
                <a:latin typeface="+mj-lt"/>
              </a:rPr>
              <a:t>+ Sắp xếp tài liệu: Gán mã cho từng loại tài liệu xong, quản lý sắp xếp tài liệu vào các tủ tài liệu tương ứng (tủ để sách, tủ để báo, tạp chí,tủ để tài liệu tham khảo…).</a:t>
            </a:r>
          </a:p>
          <a:p>
            <a:pPr marL="0" marR="0" lvl="0" indent="0" algn="l" rtl="0">
              <a:lnSpc>
                <a:spcPct val="150000"/>
              </a:lnSpc>
              <a:spcBef>
                <a:spcPts val="0"/>
              </a:spcBef>
              <a:spcAft>
                <a:spcPts val="0"/>
              </a:spcAft>
              <a:buNone/>
            </a:pPr>
            <a:endParaRPr lang="vi-VN" sz="1600">
              <a:solidFill>
                <a:schemeClr val="dk1"/>
              </a:solidFill>
              <a:latin typeface="+mj-lt"/>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5530" y="-2893"/>
            <a:ext cx="12192000" cy="6884043"/>
          </a:xfrm>
          <a:prstGeom prst="rect">
            <a:avLst/>
          </a:prstGeom>
          <a:noFill/>
          <a:ln>
            <a:noFill/>
          </a:ln>
        </p:spPr>
      </p:pic>
    </p:spTree>
    <p:extLst>
      <p:ext uri="{BB962C8B-B14F-4D97-AF65-F5344CB8AC3E}">
        <p14:creationId xmlns:p14="http://schemas.microsoft.com/office/powerpoint/2010/main" val="353753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p:cNvGrpSpPr/>
        <p:nvPr/>
      </p:nvGrpSpPr>
      <p:grpSpPr>
        <a:xfrm>
          <a:off x="0" y="0"/>
          <a:ext cx="0" cy="0"/>
          <a:chOff x="0" y="0"/>
          <a:chExt cx="0" cy="0"/>
        </a:xfrm>
      </p:grpSpPr>
      <p:pic>
        <p:nvPicPr>
          <p:cNvPr id="432" name="Google Shape;432;p22" descr="Ảnh có chứa văn bản&#10;&#10;Mô tả được tạo tự động"/>
          <p:cNvPicPr preferRelativeResize="0"/>
          <p:nvPr/>
        </p:nvPicPr>
        <p:blipFill rotWithShape="1">
          <a:blip r:embed="rId3">
            <a:alphaModFix/>
          </a:blip>
          <a:srcRect/>
          <a:stretch/>
        </p:blipFill>
        <p:spPr>
          <a:xfrm>
            <a:off x="0" y="-1143000"/>
            <a:ext cx="12192000" cy="9144000"/>
          </a:xfrm>
          <a:prstGeom prst="rect">
            <a:avLst/>
          </a:prstGeom>
          <a:noFill/>
          <a:ln>
            <a:noFill/>
          </a:ln>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6" y="208914"/>
            <a:ext cx="3765774"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2.KHẢO SÁT HỆ THỐNG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 name="Google Shape;183;p6"/>
          <p:cNvSpPr txBox="1"/>
          <p:nvPr/>
        </p:nvSpPr>
        <p:spPr>
          <a:xfrm>
            <a:off x="897295" y="949807"/>
            <a:ext cx="9716689" cy="526293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vi-VN" sz="1600">
                <a:solidFill>
                  <a:schemeClr val="dk1"/>
                </a:solidFill>
                <a:latin typeface="+mj-lt"/>
              </a:rPr>
              <a:t>Mượn tài liệu: </a:t>
            </a:r>
          </a:p>
          <a:p>
            <a:pPr lvl="0">
              <a:lnSpc>
                <a:spcPct val="150000"/>
              </a:lnSpc>
            </a:pPr>
            <a:r>
              <a:rPr lang="vi-VN" sz="1600">
                <a:solidFill>
                  <a:schemeClr val="dk1"/>
                </a:solidFill>
                <a:latin typeface="+mj-lt"/>
              </a:rPr>
              <a:t>Thời gian: Xảy ra mỗi khi có độc giả đến mượn tài liệu (trong giờ hành chính).Mượn tài liệu gồm có 2 loại: mượn về và mượn đọc tại chỗ. Số lượng tài liệu được mượn về và mượn đọc tại chỗ theo quy định của thư viện.</a:t>
            </a:r>
          </a:p>
          <a:p>
            <a:pPr lvl="0">
              <a:lnSpc>
                <a:spcPct val="150000"/>
              </a:lnSpc>
            </a:pPr>
            <a:r>
              <a:rPr lang="vi-VN" sz="1600">
                <a:solidFill>
                  <a:schemeClr val="dk1"/>
                </a:solidFill>
                <a:latin typeface="+mj-lt"/>
              </a:rPr>
              <a:t>Các bước tiến hành:</a:t>
            </a:r>
          </a:p>
          <a:p>
            <a:pPr lvl="0">
              <a:lnSpc>
                <a:spcPct val="150000"/>
              </a:lnSpc>
            </a:pPr>
            <a:r>
              <a:rPr lang="vi-VN" sz="1600">
                <a:solidFill>
                  <a:schemeClr val="dk1"/>
                </a:solidFill>
                <a:latin typeface="+mj-lt"/>
              </a:rPr>
              <a:t>+ Độc giả yêu cầu tài liệu cần mượn.</a:t>
            </a:r>
          </a:p>
          <a:p>
            <a:pPr lvl="0">
              <a:lnSpc>
                <a:spcPct val="150000"/>
              </a:lnSpc>
            </a:pPr>
            <a:r>
              <a:rPr lang="vi-VN" sz="1600">
                <a:solidFill>
                  <a:schemeClr val="dk1"/>
                </a:solidFill>
                <a:latin typeface="+mj-lt"/>
              </a:rPr>
              <a:t>+ Thủ thư dựa vào thông tin tài liệu đó trong hệ thống.</a:t>
            </a:r>
          </a:p>
          <a:p>
            <a:pPr lvl="0">
              <a:lnSpc>
                <a:spcPct val="150000"/>
              </a:lnSpc>
            </a:pPr>
            <a:r>
              <a:rPr lang="vi-VN" sz="1600">
                <a:solidFill>
                  <a:schemeClr val="dk1"/>
                </a:solidFill>
                <a:latin typeface="+mj-lt"/>
              </a:rPr>
              <a:t>+ Trường hợp tài liệu đó còn trong thư viện, thủ thư yêu cầu độc giả đưa thẻ thư viện.Sau đó lấy thông tin về độc giả sau tạo phiếu mượn.</a:t>
            </a:r>
          </a:p>
          <a:p>
            <a:pPr lvl="0">
              <a:lnSpc>
                <a:spcPct val="150000"/>
              </a:lnSpc>
            </a:pPr>
            <a:r>
              <a:rPr lang="vi-VN" sz="1600">
                <a:solidFill>
                  <a:schemeClr val="dk1"/>
                </a:solidFill>
                <a:latin typeface="+mj-lt"/>
              </a:rPr>
              <a:t>+ Nếu độc giả mượn về thì phiếu mượn có ghi rõ ngày phải trả tài liệu. Đối với độc giả mượn đọc tại chỗ thì phiếu mượn không có hạn trả.Tạo xong phiếu mượn thì quản lý đưa tài liệu và thẻ thư viện cho độc giả.</a:t>
            </a:r>
          </a:p>
          <a:p>
            <a:pPr lvl="0">
              <a:lnSpc>
                <a:spcPct val="150000"/>
              </a:lnSpc>
            </a:pPr>
            <a:r>
              <a:rPr lang="vi-VN" sz="1600">
                <a:solidFill>
                  <a:schemeClr val="dk1"/>
                </a:solidFill>
                <a:latin typeface="+mj-lt"/>
              </a:rPr>
              <a:t>+ Trường hợp tài liệu đó không còn thì hệ thống sẽ thông báo thông báo cho độc giả “Tài liệu bạn yêu cầu không còn”.</a:t>
            </a:r>
          </a:p>
          <a:p>
            <a:pPr lvl="0">
              <a:lnSpc>
                <a:spcPct val="150000"/>
              </a:lnSpc>
            </a:pPr>
            <a:r>
              <a:rPr lang="vi-VN" sz="1600">
                <a:solidFill>
                  <a:schemeClr val="dk1"/>
                </a:solidFill>
                <a:latin typeface="+mj-lt"/>
              </a:rPr>
              <a:t>+ Trường hợp hệ thống thông báo không có tài liệu này. Thủ thư sẽ thông báo cho độc giả “Thư viện không có tài liệu bạn yêu cầu”.</a:t>
            </a: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4034" y="-14468"/>
            <a:ext cx="12192000" cy="6884043"/>
          </a:xfrm>
          <a:prstGeom prst="rect">
            <a:avLst/>
          </a:prstGeom>
          <a:noFill/>
          <a:ln>
            <a:noFill/>
          </a:ln>
        </p:spPr>
      </p:pic>
    </p:spTree>
    <p:extLst>
      <p:ext uri="{BB962C8B-B14F-4D97-AF65-F5344CB8AC3E}">
        <p14:creationId xmlns:p14="http://schemas.microsoft.com/office/powerpoint/2010/main" val="295446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6" y="208914"/>
            <a:ext cx="3765774"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2.KHẢO SÁT HỆ THỐNG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 name="Google Shape;183;p6"/>
          <p:cNvSpPr txBox="1"/>
          <p:nvPr/>
        </p:nvSpPr>
        <p:spPr>
          <a:xfrm>
            <a:off x="897295" y="949807"/>
            <a:ext cx="9716689" cy="558610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vi-VN">
                <a:solidFill>
                  <a:schemeClr val="dk1"/>
                </a:solidFill>
                <a:latin typeface="+mj-lt"/>
              </a:rPr>
              <a:t>Trả tài liệu: </a:t>
            </a:r>
          </a:p>
          <a:p>
            <a:pPr>
              <a:lnSpc>
                <a:spcPct val="150000"/>
              </a:lnSpc>
            </a:pPr>
            <a:r>
              <a:rPr lang="vi-VN">
                <a:latin typeface="+mj-lt"/>
              </a:rPr>
              <a:t>Thời gian: Xảy ra mỗi khi có độc giả trả tài liệu.Trả tài liệu mượn đọc tại chỗ, trả tài liệu mượn về.</a:t>
            </a:r>
            <a:endParaRPr lang="en-US">
              <a:latin typeface="+mj-lt"/>
            </a:endParaRPr>
          </a:p>
          <a:p>
            <a:pPr>
              <a:lnSpc>
                <a:spcPct val="150000"/>
              </a:lnSpc>
            </a:pPr>
            <a:r>
              <a:rPr lang="vi-VN">
                <a:latin typeface="+mj-lt"/>
              </a:rPr>
              <a:t>Các bước tiến hành:</a:t>
            </a:r>
            <a:endParaRPr lang="en-US">
              <a:latin typeface="+mj-lt"/>
            </a:endParaRPr>
          </a:p>
          <a:p>
            <a:pPr>
              <a:lnSpc>
                <a:spcPct val="150000"/>
              </a:lnSpc>
            </a:pPr>
            <a:r>
              <a:rPr lang="vi-VN">
                <a:latin typeface="+mj-lt"/>
              </a:rPr>
              <a:t>- Trường hợp độc giả trả tài liệu mượn đọc tại chỗ</a:t>
            </a:r>
            <a:endParaRPr lang="en-US">
              <a:latin typeface="+mj-lt"/>
            </a:endParaRPr>
          </a:p>
          <a:p>
            <a:pPr>
              <a:lnSpc>
                <a:spcPct val="150000"/>
              </a:lnSpc>
            </a:pPr>
            <a:r>
              <a:rPr lang="vi-VN">
                <a:latin typeface="+mj-lt"/>
              </a:rPr>
              <a:t>+ Độc giả đưa tài liệu đã mượn và thẻ thư viện cho quản lý.</a:t>
            </a:r>
            <a:endParaRPr lang="en-US">
              <a:latin typeface="+mj-lt"/>
            </a:endParaRPr>
          </a:p>
          <a:p>
            <a:pPr>
              <a:lnSpc>
                <a:spcPct val="150000"/>
              </a:lnSpc>
            </a:pPr>
            <a:r>
              <a:rPr lang="vi-VN">
                <a:latin typeface="+mj-lt"/>
              </a:rPr>
              <a:t>+ Thủ thư nhận tài liệu và thẻ thư viện, kiểm tra và so sánh thông tin với phiếu mượn.</a:t>
            </a:r>
            <a:endParaRPr lang="en-US">
              <a:latin typeface="+mj-lt"/>
            </a:endParaRPr>
          </a:p>
          <a:p>
            <a:pPr>
              <a:lnSpc>
                <a:spcPct val="150000"/>
              </a:lnSpc>
            </a:pPr>
            <a:r>
              <a:rPr lang="vi-VN">
                <a:latin typeface="+mj-lt"/>
              </a:rPr>
              <a:t>+ Thông tin đúng với phiếu mượn và không xảy ra vi phạm thì thủ thư đánh dấu phiếu mượn là đã được xử lý và trả thẻ thư viện cho độc giả.</a:t>
            </a:r>
            <a:endParaRPr lang="en-US">
              <a:latin typeface="+mj-lt"/>
            </a:endParaRPr>
          </a:p>
          <a:p>
            <a:pPr>
              <a:lnSpc>
                <a:spcPct val="150000"/>
              </a:lnSpc>
            </a:pPr>
            <a:r>
              <a:rPr lang="vi-VN">
                <a:latin typeface="+mj-lt"/>
              </a:rPr>
              <a:t>+ Trường hợp độc giả vi phạm quy định của thư viện như: Trả tài liệu bị rách nát, hư hỏng thì bị xử phạt.</a:t>
            </a:r>
            <a:endParaRPr lang="en-US">
              <a:latin typeface="+mj-lt"/>
            </a:endParaRPr>
          </a:p>
          <a:p>
            <a:pPr>
              <a:lnSpc>
                <a:spcPct val="150000"/>
              </a:lnSpc>
            </a:pPr>
            <a:r>
              <a:rPr lang="vi-VN">
                <a:latin typeface="+mj-lt"/>
              </a:rPr>
              <a:t>- Trường hợp độc giả trả tài liệu mượn về</a:t>
            </a:r>
            <a:endParaRPr lang="en-US">
              <a:latin typeface="+mj-lt"/>
            </a:endParaRPr>
          </a:p>
          <a:p>
            <a:pPr>
              <a:lnSpc>
                <a:spcPct val="150000"/>
              </a:lnSpc>
            </a:pPr>
            <a:r>
              <a:rPr lang="vi-VN">
                <a:latin typeface="+mj-lt"/>
              </a:rPr>
              <a:t>+ Độc giả đưa tài liệu và thẻ thư viện cho quản lý</a:t>
            </a:r>
            <a:endParaRPr lang="en-US">
              <a:latin typeface="+mj-lt"/>
            </a:endParaRPr>
          </a:p>
          <a:p>
            <a:pPr>
              <a:lnSpc>
                <a:spcPct val="150000"/>
              </a:lnSpc>
            </a:pPr>
            <a:r>
              <a:rPr lang="vi-VN">
                <a:latin typeface="+mj-lt"/>
              </a:rPr>
              <a:t>+ Thủ thư kiểm tra tài liệu và kiểm tra thông tin tài liệu và độc giả.</a:t>
            </a:r>
            <a:endParaRPr lang="en-US">
              <a:latin typeface="+mj-lt"/>
            </a:endParaRPr>
          </a:p>
          <a:p>
            <a:pPr>
              <a:lnSpc>
                <a:spcPct val="150000"/>
              </a:lnSpc>
            </a:pPr>
            <a:r>
              <a:rPr lang="vi-VN">
                <a:latin typeface="+mj-lt"/>
              </a:rPr>
              <a:t>+ Trường hợp độc giả trả tài liệu đúng thời hạn và thông tin tài liệu và độc giả giống phiếu mượn thì thủ thư đánh dấu đã xử lý vào phiếu mượn và trả thẻ thư viện cho độc giả.</a:t>
            </a:r>
            <a:endParaRPr lang="en-US">
              <a:latin typeface="+mj-lt"/>
            </a:endParaRPr>
          </a:p>
          <a:p>
            <a:pPr>
              <a:lnSpc>
                <a:spcPct val="150000"/>
              </a:lnSpc>
            </a:pPr>
            <a:r>
              <a:rPr lang="vi-VN">
                <a:latin typeface="+mj-lt"/>
              </a:rPr>
              <a:t>+ Trường hợp độc giả vi phạm quy định của thư viện như: trả tài liệu, tài liệu bị rách nát, hư hỏng thì sẽ bị xử phạt. Sau khi nhận tài liệu độc giả trả, thủ thư phân loại và sắp xếp tài liệu vào đúng vị trí lưu trữ nó.</a:t>
            </a:r>
            <a:endParaRPr lang="en-US">
              <a:latin typeface="+mj-lt"/>
            </a:endParaRPr>
          </a:p>
          <a:p>
            <a:pPr marL="0" marR="0" lvl="0" indent="0" algn="l" rtl="0">
              <a:lnSpc>
                <a:spcPct val="150000"/>
              </a:lnSpc>
              <a:spcBef>
                <a:spcPts val="0"/>
              </a:spcBef>
              <a:spcAft>
                <a:spcPts val="0"/>
              </a:spcAft>
              <a:buNone/>
            </a:pPr>
            <a:endParaRPr lang="vi-VN">
              <a:solidFill>
                <a:schemeClr val="dk1"/>
              </a:solidFill>
              <a:latin typeface="+mj-lt"/>
            </a:endParaRP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5566" y="715"/>
            <a:ext cx="12192000" cy="6884043"/>
          </a:xfrm>
          <a:prstGeom prst="rect">
            <a:avLst/>
          </a:prstGeom>
          <a:noFill/>
          <a:ln>
            <a:noFill/>
          </a:ln>
        </p:spPr>
      </p:pic>
    </p:spTree>
    <p:extLst>
      <p:ext uri="{BB962C8B-B14F-4D97-AF65-F5344CB8AC3E}">
        <p14:creationId xmlns:p14="http://schemas.microsoft.com/office/powerpoint/2010/main" val="32382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470516" y="208914"/>
            <a:ext cx="3765774"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rgbClr val="C55A11"/>
                </a:solidFill>
                <a:latin typeface="Calibri"/>
                <a:cs typeface="Calibri"/>
                <a:sym typeface="Calibri"/>
              </a:rPr>
              <a:t>2.KHẢO SÁT HỆ THỐNG</a:t>
            </a:r>
            <a:endParaRPr/>
          </a:p>
        </p:txBody>
      </p:sp>
      <p:sp>
        <p:nvSpPr>
          <p:cNvPr id="180" name="Google Shape;180;p6"/>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 name="Google Shape;183;p6"/>
          <p:cNvSpPr txBox="1"/>
          <p:nvPr/>
        </p:nvSpPr>
        <p:spPr>
          <a:xfrm>
            <a:off x="897295" y="949807"/>
            <a:ext cx="9716689" cy="15696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vi-VN" sz="1600">
                <a:solidFill>
                  <a:schemeClr val="dk1"/>
                </a:solidFill>
                <a:latin typeface="+mj-lt"/>
              </a:rPr>
              <a:t>Phê phán hiện trạng của hệ thống:</a:t>
            </a:r>
          </a:p>
          <a:p>
            <a:pPr lvl="0">
              <a:lnSpc>
                <a:spcPct val="150000"/>
              </a:lnSpc>
            </a:pPr>
            <a:r>
              <a:rPr lang="vi-VN" sz="1600">
                <a:solidFill>
                  <a:schemeClr val="dk1"/>
                </a:solidFill>
                <a:latin typeface="+mj-lt"/>
              </a:rPr>
              <a:t>- Thông tin ghi trên sổ sách, giấy tờ dễ bị mất mát, không lưu trữ được lâu dài.</a:t>
            </a:r>
          </a:p>
          <a:p>
            <a:pPr lvl="0">
              <a:lnSpc>
                <a:spcPct val="150000"/>
              </a:lnSpc>
            </a:pPr>
            <a:r>
              <a:rPr lang="vi-VN" sz="1600">
                <a:solidFill>
                  <a:schemeClr val="dk1"/>
                </a:solidFill>
                <a:latin typeface="+mj-lt"/>
              </a:rPr>
              <a:t>- Nhân viên phải tốn nhiều thời gian, công sức vào việc thống kê, phân loại các đầu sách.</a:t>
            </a:r>
          </a:p>
          <a:p>
            <a:pPr lvl="0">
              <a:lnSpc>
                <a:spcPct val="150000"/>
              </a:lnSpc>
            </a:pPr>
            <a:r>
              <a:rPr lang="vi-VN" sz="1600">
                <a:solidFill>
                  <a:schemeClr val="dk1"/>
                </a:solidFill>
                <a:latin typeface="+mj-lt"/>
              </a:rPr>
              <a:t>- Quá trình tìm kiếm sách phục vụ cho việc mượn sách phải làm thủ công gây mất nhiều thời gian.</a:t>
            </a:r>
          </a:p>
        </p:txBody>
      </p:sp>
      <p:pic>
        <p:nvPicPr>
          <p:cNvPr id="186" name="Google Shape;186;p6" descr="Ảnh có chứa văn bản&#10;&#10;Mô tả được tạo tự động"/>
          <p:cNvPicPr preferRelativeResize="0"/>
          <p:nvPr/>
        </p:nvPicPr>
        <p:blipFill rotWithShape="1">
          <a:blip r:embed="rId3">
            <a:alphaModFix amt="10000"/>
          </a:blip>
          <a:srcRect/>
          <a:stretch/>
        </p:blipFill>
        <p:spPr>
          <a:xfrm>
            <a:off x="13433" y="0"/>
            <a:ext cx="12192000" cy="6884043"/>
          </a:xfrm>
          <a:prstGeom prst="rect">
            <a:avLst/>
          </a:prstGeom>
          <a:noFill/>
          <a:ln>
            <a:noFill/>
          </a:ln>
        </p:spPr>
      </p:pic>
      <p:sp>
        <p:nvSpPr>
          <p:cNvPr id="2" name="Google Shape;183;p6">
            <a:extLst>
              <a:ext uri="{FF2B5EF4-FFF2-40B4-BE49-F238E27FC236}">
                <a16:creationId xmlns:a16="http://schemas.microsoft.com/office/drawing/2014/main" id="{3874ADAF-8A8B-06D7-3CD3-D248E5EC7886}"/>
              </a:ext>
            </a:extLst>
          </p:cNvPr>
          <p:cNvSpPr txBox="1"/>
          <p:nvPr/>
        </p:nvSpPr>
        <p:spPr>
          <a:xfrm>
            <a:off x="897294" y="2736523"/>
            <a:ext cx="9716689" cy="230828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vi-VN" sz="1600">
                <a:solidFill>
                  <a:schemeClr val="dk1"/>
                </a:solidFill>
                <a:latin typeface="+mj-lt"/>
              </a:rPr>
              <a:t>Yêu cầu đối với hệ thống mới:</a:t>
            </a:r>
          </a:p>
          <a:p>
            <a:pPr lvl="0">
              <a:lnSpc>
                <a:spcPct val="150000"/>
              </a:lnSpc>
            </a:pPr>
            <a:r>
              <a:rPr lang="vi-VN" sz="1600">
                <a:solidFill>
                  <a:schemeClr val="dk1"/>
                </a:solidFill>
                <a:latin typeface="+mj-lt"/>
              </a:rPr>
              <a:t>Từ những bất cập trong quá trình quản lý thư viện, từ đó đề xuất website quản lí, tra cứu sách giúp cho công việc được dễ dàng hơn. Hệ thống quản lý mới cần đạt:</a:t>
            </a:r>
          </a:p>
          <a:p>
            <a:pPr lvl="0">
              <a:lnSpc>
                <a:spcPct val="150000"/>
              </a:lnSpc>
            </a:pPr>
            <a:r>
              <a:rPr lang="vi-VN" sz="1600">
                <a:solidFill>
                  <a:schemeClr val="dk1"/>
                </a:solidFill>
                <a:latin typeface="+mj-lt"/>
              </a:rPr>
              <a:t>- Website có giao diện dễ sử dụng.</a:t>
            </a:r>
          </a:p>
          <a:p>
            <a:pPr lvl="0">
              <a:lnSpc>
                <a:spcPct val="150000"/>
              </a:lnSpc>
            </a:pPr>
            <a:r>
              <a:rPr lang="vi-VN" sz="1600">
                <a:solidFill>
                  <a:schemeClr val="dk1"/>
                </a:solidFill>
                <a:latin typeface="+mj-lt"/>
              </a:rPr>
              <a:t>- Cho phép lưu thông tin về các đầu sách của thư viện.</a:t>
            </a:r>
          </a:p>
          <a:p>
            <a:pPr lvl="0">
              <a:lnSpc>
                <a:spcPct val="150000"/>
              </a:lnSpc>
            </a:pPr>
            <a:r>
              <a:rPr lang="vi-VN" sz="1600">
                <a:solidFill>
                  <a:schemeClr val="dk1"/>
                </a:solidFill>
                <a:latin typeface="+mj-lt"/>
              </a:rPr>
              <a:t>- Quản lý việc mượn, trả tài liệu, tìm kiếm thông tin một cách nhanh chóng, dễ dàng.</a:t>
            </a:r>
          </a:p>
        </p:txBody>
      </p:sp>
    </p:spTree>
    <p:extLst>
      <p:ext uri="{BB962C8B-B14F-4D97-AF65-F5344CB8AC3E}">
        <p14:creationId xmlns:p14="http://schemas.microsoft.com/office/powerpoint/2010/main" val="30500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2" grpId="0"/>
    </p:bldLst>
  </p:timing>
</p:sld>
</file>

<file path=ppt/theme/theme1.xml><?xml version="1.0" encoding="utf-8"?>
<a:theme xmlns:a="http://schemas.openxmlformats.org/drawingml/2006/main"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292</TotalTime>
  <Words>4049</Words>
  <Application>Microsoft Office PowerPoint</Application>
  <PresentationFormat>Màn hình rộng</PresentationFormat>
  <Paragraphs>417</Paragraphs>
  <Slides>60</Slides>
  <Notes>60</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60</vt:i4>
      </vt:variant>
    </vt:vector>
  </HeadingPairs>
  <TitlesOfParts>
    <vt:vector size="67" baseType="lpstr">
      <vt:lpstr>Arial</vt:lpstr>
      <vt:lpstr>Open Sans Light</vt:lpstr>
      <vt:lpstr>Calibri</vt:lpstr>
      <vt:lpstr>Tahoma</vt:lpstr>
      <vt:lpstr>Times New Roman</vt:lpstr>
      <vt:lpstr>Open Sans</vt:lpstr>
      <vt:lpstr>Chủ đề Office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Nguyen Trong  Thang</dc:creator>
  <cp:lastModifiedBy>ĐÀO GIA HIẾU</cp:lastModifiedBy>
  <cp:revision>29</cp:revision>
  <dcterms:created xsi:type="dcterms:W3CDTF">2021-08-06T05:29:44Z</dcterms:created>
  <dcterms:modified xsi:type="dcterms:W3CDTF">2023-05-31T13:55:49Z</dcterms:modified>
</cp:coreProperties>
</file>